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4" r:id="rId8"/>
    <p:sldId id="263" r:id="rId9"/>
    <p:sldId id="265" r:id="rId10"/>
    <p:sldId id="266" r:id="rId11"/>
    <p:sldId id="268" r:id="rId12"/>
    <p:sldId id="269" r:id="rId13"/>
    <p:sldId id="270" r:id="rId14"/>
    <p:sldId id="271" r:id="rId15"/>
    <p:sldId id="272" r:id="rId16"/>
    <p:sldId id="278" r:id="rId17"/>
    <p:sldId id="273" r:id="rId18"/>
    <p:sldId id="275" r:id="rId19"/>
    <p:sldId id="277" r:id="rId20"/>
    <p:sldId id="274" r:id="rId21"/>
    <p:sldId id="281" r:id="rId22"/>
    <p:sldId id="283" r:id="rId23"/>
    <p:sldId id="285" r:id="rId24"/>
    <p:sldId id="286" r:id="rId25"/>
    <p:sldId id="287" r:id="rId26"/>
    <p:sldId id="288" r:id="rId27"/>
    <p:sldId id="291" r:id="rId28"/>
    <p:sldId id="292" r:id="rId29"/>
    <p:sldId id="293" r:id="rId30"/>
    <p:sldId id="294" r:id="rId31"/>
    <p:sldId id="295" r:id="rId32"/>
    <p:sldId id="297" r:id="rId33"/>
    <p:sldId id="289" r:id="rId34"/>
    <p:sldId id="267" r:id="rId35"/>
    <p:sldId id="296"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6" name="Picture 2" descr="F:\360云盘\漂亮羽箭.png"/>
          <p:cNvPicPr>
            <a:picLocks noChangeAspect="1" noChangeArrowheads="1"/>
          </p:cNvPicPr>
          <p:nvPr userDrawn="1"/>
        </p:nvPicPr>
        <p:blipFill>
          <a:blip r:embed="rId2" cstate="email"/>
          <a:srcRect/>
          <a:stretch>
            <a:fillRect/>
          </a:stretch>
        </p:blipFill>
        <p:spPr bwMode="auto">
          <a:xfrm>
            <a:off x="480031" y="1052737"/>
            <a:ext cx="277128" cy="278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3.jpe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2.jpeg"/><Relationship Id="rId1" Type="http://schemas.openxmlformats.org/officeDocument/2006/relationships/image" Target="../media/image4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51.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image" Target="../media/image7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9.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3.pn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0865" y="128270"/>
            <a:ext cx="4476115" cy="1017270"/>
          </a:xfrm>
        </p:spPr>
        <p:txBody>
          <a:bodyPr>
            <a:normAutofit/>
          </a:bodyPr>
          <a:p>
            <a:r>
              <a:rPr lang="en-US" altLang="zh-CN"/>
              <a:t>       </a:t>
            </a:r>
            <a:r>
              <a:rPr lang="zh-CN" altLang="en-US" sz="2000" b="1">
                <a:solidFill>
                  <a:schemeClr val="tx1"/>
                </a:solidFill>
                <a:uFillTx/>
                <a:latin typeface="楷体" panose="02010609060101010101" charset="-122"/>
                <a:ea typeface="楷体" panose="02010609060101010101" charset="-122"/>
              </a:rPr>
              <a:t>珠海市第一中等职业学校</a:t>
            </a:r>
            <a:endParaRPr lang="zh-CN" altLang="en-US" sz="2000" b="1">
              <a:solidFill>
                <a:schemeClr val="tx1"/>
              </a:solidFill>
              <a:uFillTx/>
              <a:latin typeface="楷体" panose="02010609060101010101" charset="-122"/>
              <a:ea typeface="楷体" panose="02010609060101010101" charset="-122"/>
            </a:endParaRPr>
          </a:p>
        </p:txBody>
      </p:sp>
      <p:pic>
        <p:nvPicPr>
          <p:cNvPr id="10246" name="Picture 2"/>
          <p:cNvPicPr>
            <a:picLocks noChangeAspect="1"/>
          </p:cNvPicPr>
          <p:nvPr>
            <p:ph idx="1"/>
          </p:nvPr>
        </p:nvPicPr>
        <p:blipFill>
          <a:blip r:embed="rId1"/>
          <a:stretch>
            <a:fillRect/>
          </a:stretch>
        </p:blipFill>
        <p:spPr>
          <a:xfrm>
            <a:off x="798195" y="2135505"/>
            <a:ext cx="10501630" cy="3935095"/>
          </a:xfrm>
          <a:prstGeom prst="rect">
            <a:avLst/>
          </a:prstGeom>
          <a:noFill/>
          <a:ln w="9525">
            <a:noFill/>
          </a:ln>
        </p:spPr>
      </p:pic>
      <p:pic>
        <p:nvPicPr>
          <p:cNvPr id="10244" name="Picture 5" descr="xiaohui"/>
          <p:cNvPicPr>
            <a:picLocks noChangeAspect="1"/>
          </p:cNvPicPr>
          <p:nvPr/>
        </p:nvPicPr>
        <p:blipFill>
          <a:blip r:embed="rId2">
            <a:clrChange>
              <a:clrFrom>
                <a:srgbClr val="070000"/>
              </a:clrFrom>
              <a:clrTo>
                <a:srgbClr val="070000">
                  <a:alpha val="0"/>
                </a:srgbClr>
              </a:clrTo>
            </a:clrChange>
          </a:blip>
          <a:srcRect l="21255" t="9448" r="20839" b="10211"/>
          <a:stretch>
            <a:fillRect/>
          </a:stretch>
        </p:blipFill>
        <p:spPr>
          <a:xfrm>
            <a:off x="285750" y="128270"/>
            <a:ext cx="1027430" cy="956310"/>
          </a:xfrm>
          <a:prstGeom prst="rect">
            <a:avLst/>
          </a:prstGeom>
          <a:noFill/>
          <a:ln w="9525">
            <a:noFill/>
          </a:ln>
        </p:spPr>
      </p:pic>
      <p:sp>
        <p:nvSpPr>
          <p:cNvPr id="5" name="TextBox 4"/>
          <p:cNvSpPr txBox="1"/>
          <p:nvPr/>
        </p:nvSpPr>
        <p:spPr>
          <a:xfrm>
            <a:off x="1718945" y="881380"/>
            <a:ext cx="9434830" cy="1315085"/>
          </a:xfrm>
          <a:prstGeom prst="rect">
            <a:avLst/>
          </a:prstGeom>
          <a:noFill/>
        </p:spPr>
        <p:txBody>
          <a:bodyPr wrap="square"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p>
            <a:r>
              <a:rPr lang="zh-CN" altLang="en-US" sz="7500" b="1" dirty="0" smtClean="0">
                <a:solidFill>
                  <a:srgbClr val="FF0000"/>
                </a:solidFill>
                <a:latin typeface="微软雅黑" panose="020B0503020204020204" charset="-122"/>
                <a:ea typeface="微软雅黑" panose="020B0503020204020204" charset="-122"/>
                <a:cs typeface="宋体" panose="02010600030101010101" pitchFamily="2" charset="-122"/>
              </a:rPr>
              <a:t>和乐校园，和乐班级</a:t>
            </a:r>
            <a:endParaRPr lang="zh-CN" altLang="en-US" sz="7500" b="1" dirty="0" smtClean="0">
              <a:solidFill>
                <a:srgbClr val="FF0000"/>
              </a:solidFill>
              <a:latin typeface="微软雅黑" panose="020B0503020204020204" charset="-122"/>
              <a:ea typeface="微软雅黑" panose="020B0503020204020204" charset="-122"/>
              <a:cs typeface="宋体" panose="02010600030101010101" pitchFamily="2" charset="-122"/>
            </a:endParaRPr>
          </a:p>
        </p:txBody>
      </p:sp>
      <p:sp>
        <p:nvSpPr>
          <p:cNvPr id="3" name="文本框 2"/>
          <p:cNvSpPr txBox="1"/>
          <p:nvPr/>
        </p:nvSpPr>
        <p:spPr>
          <a:xfrm>
            <a:off x="3620770" y="6070600"/>
            <a:ext cx="4950460" cy="579120"/>
          </a:xfrm>
          <a:prstGeom prst="rect">
            <a:avLst/>
          </a:prstGeom>
          <a:noFill/>
        </p:spPr>
        <p:txBody>
          <a:bodyPr wrap="square" rtlCol="0">
            <a:spAutoFit/>
          </a:bodyPr>
          <a:p>
            <a:pPr algn="ctr"/>
            <a:r>
              <a:rPr lang="zh-CN" altLang="en-US" sz="3200" b="1">
                <a:latin typeface="黑体" panose="02010609060101010101" charset="-122"/>
                <a:ea typeface="黑体" panose="02010609060101010101" charset="-122"/>
              </a:rPr>
              <a:t>郭宏才</a:t>
            </a:r>
            <a:endParaRPr lang="zh-CN" altLang="en-US" sz="3200" b="1">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8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54270" y="4796440"/>
            <a:ext cx="3526555" cy="808990"/>
          </a:xfrm>
          <a:prstGeom prst="rect">
            <a:avLst/>
          </a:prstGeom>
          <a:noFill/>
        </p:spPr>
        <p:txBody>
          <a:bodyPr vert="horz" wrap="square" rtlCol="0">
            <a:spAutoFit/>
          </a:bodyPr>
          <a:lstStyle/>
          <a:p>
            <a:r>
              <a:rPr lang="zh-CN" altLang="en-US" sz="4400" b="1" dirty="0">
                <a:solidFill>
                  <a:srgbClr val="0070C0"/>
                </a:solidFill>
                <a:latin typeface="微软雅黑" panose="020B0503020204020204" charset="-122"/>
                <a:ea typeface="微软雅黑" panose="020B0503020204020204" charset="-122"/>
              </a:rPr>
              <a:t>室内设计班</a:t>
            </a:r>
            <a:endParaRPr lang="zh-CN" altLang="en-US" sz="4400" b="1" dirty="0">
              <a:solidFill>
                <a:srgbClr val="0070C0"/>
              </a:solidFill>
              <a:latin typeface="微软雅黑" panose="020B0503020204020204" charset="-122"/>
              <a:ea typeface="微软雅黑" panose="020B0503020204020204" charset="-122"/>
            </a:endParaRPr>
          </a:p>
        </p:txBody>
      </p:sp>
      <p:pic>
        <p:nvPicPr>
          <p:cNvPr id="10" name="图片 9" descr="室内141班墙1"/>
          <p:cNvPicPr>
            <a:picLocks noChangeAspect="1"/>
          </p:cNvPicPr>
          <p:nvPr/>
        </p:nvPicPr>
        <p:blipFill>
          <a:blip r:embed="rId1" cstate="print"/>
          <a:stretch>
            <a:fillRect/>
          </a:stretch>
        </p:blipFill>
        <p:spPr>
          <a:xfrm>
            <a:off x="3590931" y="3786953"/>
            <a:ext cx="4509578" cy="2768204"/>
          </a:xfrm>
          <a:prstGeom prst="rect">
            <a:avLst/>
          </a:prstGeom>
        </p:spPr>
      </p:pic>
      <p:pic>
        <p:nvPicPr>
          <p:cNvPr id="9" name="内容占位符 8" descr="室内141班墙5"/>
          <p:cNvPicPr>
            <a:picLocks noGrp="1" noChangeAspect="1"/>
          </p:cNvPicPr>
          <p:nvPr>
            <p:ph idx="1"/>
          </p:nvPr>
        </p:nvPicPr>
        <p:blipFill>
          <a:blip r:embed="rId2" cstate="print"/>
          <a:stretch>
            <a:fillRect/>
          </a:stretch>
        </p:blipFill>
        <p:spPr>
          <a:xfrm>
            <a:off x="699249" y="1152253"/>
            <a:ext cx="4464522" cy="2887533"/>
          </a:xfrm>
          <a:prstGeom prst="rect">
            <a:avLst/>
          </a:prstGeom>
        </p:spPr>
      </p:pic>
      <p:pic>
        <p:nvPicPr>
          <p:cNvPr id="11" name="图片 10" descr="室内141班讲台"/>
          <p:cNvPicPr>
            <a:picLocks noChangeAspect="1"/>
          </p:cNvPicPr>
          <p:nvPr/>
        </p:nvPicPr>
        <p:blipFill>
          <a:blip r:embed="rId3" cstate="print"/>
          <a:stretch>
            <a:fillRect/>
          </a:stretch>
        </p:blipFill>
        <p:spPr>
          <a:xfrm>
            <a:off x="6383882" y="1197914"/>
            <a:ext cx="4397229" cy="2789037"/>
          </a:xfrm>
          <a:prstGeom prst="rect">
            <a:avLst/>
          </a:prstGeom>
        </p:spPr>
      </p:pic>
      <p:sp>
        <p:nvSpPr>
          <p:cNvPr id="12" name="五边形 11"/>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 12"/>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Text Box 3"/>
          <p:cNvSpPr txBox="1">
            <a:spLocks noChangeArrowheads="1"/>
          </p:cNvSpPr>
          <p:nvPr/>
        </p:nvSpPr>
        <p:spPr bwMode="auto">
          <a:xfrm>
            <a:off x="554270" y="478209"/>
            <a:ext cx="8996314" cy="1044575"/>
          </a:xfrm>
          <a:prstGeom prst="rect">
            <a:avLst/>
          </a:prstGeom>
          <a:noFill/>
          <a:ln w="9525">
            <a:noFill/>
            <a:miter lim="800000"/>
          </a:ln>
          <a:effectLst/>
        </p:spPr>
        <p:txBody>
          <a:bodyPr wrap="square">
            <a:spAutoFit/>
          </a:bodyPr>
          <a:lstStyle/>
          <a:p>
            <a:r>
              <a:rPr lang="zh-CN" altLang="en-US" sz="3600" b="1" dirty="0" smtClean="0">
                <a:solidFill>
                  <a:srgbClr val="FF0000"/>
                </a:solidFill>
                <a:latin typeface="微软雅黑" panose="020B0503020204020204" charset="-122"/>
                <a:ea typeface="微软雅黑" panose="020B0503020204020204" charset="-122"/>
              </a:rPr>
              <a:t>重视教室的布置  </a:t>
            </a:r>
            <a:endParaRPr lang="zh-CN" altLang="en-US" sz="36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sp>
        <p:nvSpPr>
          <p:cNvPr id="15" name="矩形 14"/>
          <p:cNvSpPr/>
          <p:nvPr/>
        </p:nvSpPr>
        <p:spPr>
          <a:xfrm>
            <a:off x="10270290" y="334268"/>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班级环境文化建设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sp>
        <p:nvSpPr>
          <p:cNvPr id="16" name="标题 1"/>
          <p:cNvSpPr>
            <a:spLocks noGrp="1"/>
          </p:cNvSpPr>
          <p:nvPr>
            <p:ph type="title"/>
          </p:nvPr>
        </p:nvSpPr>
        <p:spPr>
          <a:xfrm>
            <a:off x="8542998" y="4508558"/>
            <a:ext cx="3238673" cy="1353823"/>
          </a:xfrm>
        </p:spPr>
        <p:txBody>
          <a:bodyPr>
            <a:noAutofit/>
          </a:bodyPr>
          <a:lstStyle/>
          <a:p>
            <a:r>
              <a:rPr lang="zh-CN" altLang="en-US" sz="2800" dirty="0" smtClean="0">
                <a:solidFill>
                  <a:srgbClr val="0070C0"/>
                </a:solidFill>
                <a:latin typeface="微软雅黑" panose="020B0503020204020204" charset="-122"/>
                <a:ea typeface="微软雅黑" panose="020B0503020204020204" charset="-122"/>
              </a:rPr>
              <a:t>       </a:t>
            </a:r>
            <a:r>
              <a:rPr lang="zh-CN" altLang="en-US" sz="2800" dirty="0" smtClean="0">
                <a:solidFill>
                  <a:srgbClr val="FF0000"/>
                </a:solidFill>
                <a:latin typeface="微软雅黑" panose="020B0503020204020204" charset="-122"/>
                <a:ea typeface="微软雅黑" panose="020B0503020204020204" charset="-122"/>
              </a:rPr>
              <a:t>各</a:t>
            </a:r>
            <a:r>
              <a:rPr lang="zh-CN" altLang="en-US" sz="2800" dirty="0">
                <a:solidFill>
                  <a:srgbClr val="FF0000"/>
                </a:solidFill>
                <a:latin typeface="微软雅黑" panose="020B0503020204020204" charset="-122"/>
                <a:ea typeface="微软雅黑" panose="020B0503020204020204" charset="-122"/>
              </a:rPr>
              <a:t>班级结合本专业特点、班级特点，挖掘主题文化</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amond(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377447" y="1905758"/>
            <a:ext cx="900430" cy="4042210"/>
          </a:xfrm>
          <a:prstGeom prst="rect">
            <a:avLst/>
          </a:prstGeom>
          <a:noFill/>
        </p:spPr>
        <p:txBody>
          <a:bodyPr vert="eaVert" wrap="square" rtlCol="0">
            <a:spAutoFit/>
          </a:bodyPr>
          <a:lstStyle/>
          <a:p>
            <a:pPr algn="ctr"/>
            <a:r>
              <a:rPr lang="zh-CN" altLang="en-US" sz="4400" b="1" dirty="0">
                <a:solidFill>
                  <a:srgbClr val="0070C0"/>
                </a:solidFill>
                <a:latin typeface="微软雅黑" panose="020B0503020204020204" charset="-122"/>
                <a:ea typeface="微软雅黑" panose="020B0503020204020204" charset="-122"/>
              </a:rPr>
              <a:t>高职升学班</a:t>
            </a:r>
            <a:endParaRPr lang="zh-CN" altLang="en-US" sz="4400" b="1" dirty="0">
              <a:solidFill>
                <a:srgbClr val="0070C0"/>
              </a:solidFill>
              <a:latin typeface="微软雅黑" panose="020B0503020204020204" charset="-122"/>
              <a:ea typeface="微软雅黑" panose="020B0503020204020204" charset="-122"/>
            </a:endParaRPr>
          </a:p>
        </p:txBody>
      </p:sp>
      <p:pic>
        <p:nvPicPr>
          <p:cNvPr id="5" name="图片 4" descr="航空141班班级介绍"/>
          <p:cNvPicPr>
            <a:picLocks noChangeAspect="1"/>
          </p:cNvPicPr>
          <p:nvPr/>
        </p:nvPicPr>
        <p:blipFill>
          <a:blip r:embed="rId1" cstate="print"/>
          <a:stretch>
            <a:fillRect/>
          </a:stretch>
        </p:blipFill>
        <p:spPr>
          <a:xfrm>
            <a:off x="2322513" y="4098315"/>
            <a:ext cx="3494638" cy="2407360"/>
          </a:xfrm>
          <a:prstGeom prst="rect">
            <a:avLst/>
          </a:prstGeom>
        </p:spPr>
      </p:pic>
      <p:pic>
        <p:nvPicPr>
          <p:cNvPr id="8" name="内容占位符 7" descr="航空141班照片墙"/>
          <p:cNvPicPr>
            <a:picLocks noGrp="1" noChangeAspect="1"/>
          </p:cNvPicPr>
          <p:nvPr>
            <p:ph idx="1"/>
          </p:nvPr>
        </p:nvPicPr>
        <p:blipFill>
          <a:blip r:embed="rId2" cstate="print"/>
          <a:stretch>
            <a:fillRect/>
          </a:stretch>
        </p:blipFill>
        <p:spPr>
          <a:xfrm>
            <a:off x="2335960" y="1474816"/>
            <a:ext cx="3492584" cy="2471515"/>
          </a:xfrm>
          <a:prstGeom prst="rect">
            <a:avLst/>
          </a:prstGeom>
        </p:spPr>
      </p:pic>
      <p:pic>
        <p:nvPicPr>
          <p:cNvPr id="12" name="图片 11" descr="航空141班后墙 下"/>
          <p:cNvPicPr>
            <a:picLocks noChangeAspect="1"/>
          </p:cNvPicPr>
          <p:nvPr/>
        </p:nvPicPr>
        <p:blipFill>
          <a:blip r:embed="rId3" cstate="print"/>
          <a:stretch>
            <a:fillRect/>
          </a:stretch>
        </p:blipFill>
        <p:spPr>
          <a:xfrm>
            <a:off x="6371300" y="1507072"/>
            <a:ext cx="3539138" cy="2373515"/>
          </a:xfrm>
          <a:prstGeom prst="rect">
            <a:avLst/>
          </a:prstGeom>
        </p:spPr>
      </p:pic>
      <p:pic>
        <p:nvPicPr>
          <p:cNvPr id="13" name="图片 12" descr="航空141班读书角"/>
          <p:cNvPicPr>
            <a:picLocks noChangeAspect="1"/>
          </p:cNvPicPr>
          <p:nvPr/>
        </p:nvPicPr>
        <p:blipFill>
          <a:blip r:embed="rId4" cstate="print"/>
          <a:stretch>
            <a:fillRect/>
          </a:stretch>
        </p:blipFill>
        <p:spPr>
          <a:xfrm>
            <a:off x="6376551" y="4119174"/>
            <a:ext cx="3463962" cy="2383486"/>
          </a:xfrm>
          <a:prstGeom prst="rect">
            <a:avLst/>
          </a:prstGeom>
        </p:spPr>
      </p:pic>
      <p:sp>
        <p:nvSpPr>
          <p:cNvPr id="10" name="五边形 9"/>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 10"/>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Text Box 3"/>
          <p:cNvSpPr txBox="1">
            <a:spLocks noChangeArrowheads="1"/>
          </p:cNvSpPr>
          <p:nvPr/>
        </p:nvSpPr>
        <p:spPr bwMode="auto">
          <a:xfrm>
            <a:off x="554270" y="478209"/>
            <a:ext cx="8996314" cy="1227455"/>
          </a:xfrm>
          <a:prstGeom prst="rect">
            <a:avLst/>
          </a:prstGeom>
          <a:noFill/>
          <a:ln w="9525">
            <a:noFill/>
            <a:miter lim="800000"/>
          </a:ln>
          <a:effectLst/>
        </p:spPr>
        <p:txBody>
          <a:bodyPr wrap="square">
            <a:spAutoFit/>
          </a:bodyPr>
          <a:lstStyle/>
          <a:p>
            <a:r>
              <a:rPr lang="zh-CN" altLang="en-US" sz="3600" b="1" dirty="0" smtClean="0">
                <a:solidFill>
                  <a:srgbClr val="FF0000"/>
                </a:solidFill>
                <a:latin typeface="微软雅黑" panose="020B0503020204020204" charset="-122"/>
                <a:ea typeface="微软雅黑" panose="020B0503020204020204" charset="-122"/>
              </a:rPr>
              <a:t>重视教室的布置  </a:t>
            </a:r>
            <a:endParaRPr lang="zh-CN" altLang="en-US" sz="36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3600" b="1" dirty="0" smtClean="0">
              <a:solidFill>
                <a:srgbClr val="FF0000"/>
              </a:solidFill>
              <a:latin typeface="微软雅黑" panose="020B0503020204020204" charset="-122"/>
              <a:ea typeface="微软雅黑" panose="020B0503020204020204" charset="-122"/>
            </a:endParaRPr>
          </a:p>
        </p:txBody>
      </p:sp>
      <p:sp>
        <p:nvSpPr>
          <p:cNvPr id="15" name="矩形 14"/>
          <p:cNvSpPr/>
          <p:nvPr/>
        </p:nvSpPr>
        <p:spPr>
          <a:xfrm>
            <a:off x="10270290" y="334268"/>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班级环境文化建设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sp>
        <p:nvSpPr>
          <p:cNvPr id="16" name="标题 1"/>
          <p:cNvSpPr>
            <a:spLocks noGrp="1"/>
          </p:cNvSpPr>
          <p:nvPr>
            <p:ph type="title"/>
          </p:nvPr>
        </p:nvSpPr>
        <p:spPr>
          <a:xfrm>
            <a:off x="482300" y="2637324"/>
            <a:ext cx="1583351" cy="3310644"/>
          </a:xfrm>
        </p:spPr>
        <p:txBody>
          <a:bodyPr>
            <a:noAutofit/>
          </a:bodyPr>
          <a:lstStyle/>
          <a:p>
            <a:r>
              <a:rPr lang="zh-CN" altLang="en-US" sz="2400" dirty="0" smtClean="0">
                <a:solidFill>
                  <a:srgbClr val="0070C0"/>
                </a:solidFill>
                <a:latin typeface="微软雅黑" panose="020B0503020204020204" charset="-122"/>
                <a:ea typeface="微软雅黑" panose="020B0503020204020204" charset="-122"/>
              </a:rPr>
              <a:t>      </a:t>
            </a:r>
            <a:r>
              <a:rPr lang="zh-CN" altLang="en-US" sz="2400" dirty="0" smtClean="0">
                <a:solidFill>
                  <a:srgbClr val="FF0000"/>
                </a:solidFill>
                <a:latin typeface="微软雅黑" panose="020B0503020204020204" charset="-122"/>
                <a:ea typeface="微软雅黑" panose="020B0503020204020204" charset="-122"/>
              </a:rPr>
              <a:t>各</a:t>
            </a:r>
            <a:r>
              <a:rPr lang="zh-CN" altLang="en-US" sz="2400" dirty="0">
                <a:solidFill>
                  <a:srgbClr val="FF0000"/>
                </a:solidFill>
                <a:latin typeface="微软雅黑" panose="020B0503020204020204" charset="-122"/>
                <a:ea typeface="微软雅黑" panose="020B0503020204020204" charset="-122"/>
              </a:rPr>
              <a:t>班级结合本专业特点、班级特点，挖掘</a:t>
            </a:r>
            <a:r>
              <a:rPr lang="zh-CN" altLang="en-US" sz="2400" dirty="0" smtClean="0">
                <a:solidFill>
                  <a:srgbClr val="FF0000"/>
                </a:solidFill>
                <a:latin typeface="微软雅黑" panose="020B0503020204020204" charset="-122"/>
                <a:ea typeface="微软雅黑" panose="020B0503020204020204" charset="-122"/>
              </a:rPr>
              <a:t>主题文化</a:t>
            </a:r>
            <a:r>
              <a:rPr lang="zh-CN" altLang="en-US" sz="2400" dirty="0">
                <a:solidFill>
                  <a:srgbClr val="FF0000"/>
                </a:solidFill>
                <a:latin typeface="微软雅黑" panose="020B0503020204020204" charset="-122"/>
                <a:ea typeface="微软雅黑" panose="020B0503020204020204" charset="-122"/>
              </a:rPr>
              <a:t>。</a:t>
            </a:r>
            <a:endParaRPr lang="zh-CN" altLang="en-US" sz="2400"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五边形 56"/>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燕尾形 57"/>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Text Box 3"/>
          <p:cNvSpPr txBox="1">
            <a:spLocks noChangeArrowheads="1"/>
          </p:cNvSpPr>
          <p:nvPr/>
        </p:nvSpPr>
        <p:spPr bwMode="auto">
          <a:xfrm>
            <a:off x="739929" y="202427"/>
            <a:ext cx="8996314" cy="1044575"/>
          </a:xfrm>
          <a:prstGeom prst="rect">
            <a:avLst/>
          </a:prstGeom>
          <a:noFill/>
          <a:ln w="9525">
            <a:noFill/>
            <a:miter lim="800000"/>
          </a:ln>
          <a:effectLst/>
        </p:spPr>
        <p:txBody>
          <a:bodyPr wrap="square">
            <a:spAutoFit/>
          </a:bodyPr>
          <a:lstStyle/>
          <a:p>
            <a:r>
              <a:rPr lang="zh-CN" altLang="en-US" sz="3600" b="1" dirty="0" smtClean="0">
                <a:solidFill>
                  <a:srgbClr val="FF0000"/>
                </a:solidFill>
                <a:latin typeface="微软雅黑" panose="020B0503020204020204" charset="-122"/>
                <a:ea typeface="微软雅黑" panose="020B0503020204020204" charset="-122"/>
              </a:rPr>
              <a:t>重视教室的布置</a:t>
            </a:r>
            <a:r>
              <a:rPr lang="zh-CN" altLang="en-US" sz="3200" b="1" dirty="0" smtClean="0">
                <a:latin typeface="微软雅黑" panose="020B0503020204020204" charset="-122"/>
                <a:ea typeface="微软雅黑" panose="020B0503020204020204" charset="-122"/>
                <a:sym typeface="+mn-ea"/>
              </a:rPr>
              <a:t>三大园地由学生自行设计布置</a:t>
            </a:r>
            <a:r>
              <a:rPr lang="zh-CN" altLang="en-US" sz="3600" b="1" dirty="0" smtClean="0">
                <a:solidFill>
                  <a:srgbClr val="FF0000"/>
                </a:solidFill>
                <a:latin typeface="微软雅黑" panose="020B0503020204020204" charset="-122"/>
                <a:ea typeface="微软雅黑" panose="020B0503020204020204" charset="-122"/>
              </a:rPr>
              <a:t>  </a:t>
            </a:r>
            <a:endParaRPr lang="zh-CN" altLang="en-US" sz="36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sp>
        <p:nvSpPr>
          <p:cNvPr id="5" name="矩形 4"/>
          <p:cNvSpPr/>
          <p:nvPr/>
        </p:nvSpPr>
        <p:spPr>
          <a:xfrm>
            <a:off x="10270290" y="334268"/>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班级环境文化建设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pic>
        <p:nvPicPr>
          <p:cNvPr id="1027" name="Picture 3" descr="G:\PPT用\会展151班级文化资料\会展151班级文化资料\04课室墙面VI——学习园地.JPG"/>
          <p:cNvPicPr>
            <a:picLocks noChangeAspect="1" noChangeArrowheads="1"/>
          </p:cNvPicPr>
          <p:nvPr/>
        </p:nvPicPr>
        <p:blipFill>
          <a:blip r:embed="rId1" cstate="print"/>
          <a:srcRect t="5715" b="7133"/>
          <a:stretch>
            <a:fillRect/>
          </a:stretch>
        </p:blipFill>
        <p:spPr bwMode="auto">
          <a:xfrm>
            <a:off x="914123" y="1027326"/>
            <a:ext cx="3082984" cy="4030349"/>
          </a:xfrm>
          <a:prstGeom prst="rect">
            <a:avLst/>
          </a:prstGeom>
          <a:noFill/>
        </p:spPr>
      </p:pic>
      <p:pic>
        <p:nvPicPr>
          <p:cNvPr id="54" name="Picture 3" descr="G:\PPT用\会展151班级文化资料\会展151班级文化资料\04课室墙面VI——学习园地.JPG"/>
          <p:cNvPicPr>
            <a:picLocks noChangeAspect="1" noChangeArrowheads="1"/>
          </p:cNvPicPr>
          <p:nvPr/>
        </p:nvPicPr>
        <p:blipFill>
          <a:blip r:embed="rId2" cstate="print"/>
          <a:stretch>
            <a:fillRect/>
          </a:stretch>
        </p:blipFill>
        <p:spPr bwMode="auto">
          <a:xfrm>
            <a:off x="7845756" y="1027326"/>
            <a:ext cx="3022762" cy="4030349"/>
          </a:xfrm>
          <a:prstGeom prst="rect">
            <a:avLst/>
          </a:prstGeom>
          <a:noFill/>
        </p:spPr>
      </p:pic>
      <p:sp>
        <p:nvSpPr>
          <p:cNvPr id="55" name="TextBox 54"/>
          <p:cNvSpPr txBox="1"/>
          <p:nvPr/>
        </p:nvSpPr>
        <p:spPr>
          <a:xfrm>
            <a:off x="233045" y="5314315"/>
            <a:ext cx="11189335" cy="975360"/>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结合本专业围绕</a:t>
            </a:r>
            <a:r>
              <a:rPr lang="zh-CN" altLang="en-US" sz="2800" b="1" dirty="0" smtClean="0">
                <a:solidFill>
                  <a:srgbClr val="0070C0"/>
                </a:solidFill>
                <a:latin typeface="微软雅黑" panose="020B0503020204020204" charset="-122"/>
                <a:ea typeface="微软雅黑" panose="020B0503020204020204" charset="-122"/>
              </a:rPr>
              <a:t>班级学习、班级管理、文体活动</a:t>
            </a:r>
            <a:r>
              <a:rPr lang="zh-CN" altLang="en-US" sz="2800" b="1" dirty="0" smtClean="0">
                <a:latin typeface="微软雅黑" panose="020B0503020204020204" charset="-122"/>
                <a:ea typeface="微软雅黑" panose="020B0503020204020204" charset="-122"/>
              </a:rPr>
              <a:t>进行展示，营造</a:t>
            </a:r>
            <a:r>
              <a:rPr lang="zh-CN" altLang="en-US" sz="2800" b="1" dirty="0" smtClean="0">
                <a:solidFill>
                  <a:srgbClr val="0070C0"/>
                </a:solidFill>
                <a:latin typeface="微软雅黑" panose="020B0503020204020204" charset="-122"/>
                <a:ea typeface="微软雅黑" panose="020B0503020204020204" charset="-122"/>
              </a:rPr>
              <a:t>和谐快乐的班级氛围</a:t>
            </a:r>
            <a:r>
              <a:rPr lang="zh-CN" altLang="en-US" sz="2800" b="1" dirty="0" smtClean="0">
                <a:latin typeface="微软雅黑" panose="020B0503020204020204" charset="-122"/>
                <a:ea typeface="微软雅黑" panose="020B0503020204020204" charset="-122"/>
              </a:rPr>
              <a:t>和浓厚的人文气息。</a:t>
            </a:r>
            <a:endParaRPr lang="zh-CN" altLang="en-US" sz="2800" b="1" dirty="0">
              <a:latin typeface="微软雅黑" panose="020B0503020204020204" charset="-122"/>
              <a:ea typeface="微软雅黑" panose="020B0503020204020204" charset="-122"/>
            </a:endParaRPr>
          </a:p>
        </p:txBody>
      </p:sp>
      <p:pic>
        <p:nvPicPr>
          <p:cNvPr id="56" name="Picture 3" descr="G:\PPT用\会展151班级文化资料\会展151班级文化资料\04课室墙面VI——学习园地.JPG"/>
          <p:cNvPicPr>
            <a:picLocks noChangeAspect="1" noChangeArrowheads="1"/>
          </p:cNvPicPr>
          <p:nvPr/>
        </p:nvPicPr>
        <p:blipFill>
          <a:blip r:embed="rId3" cstate="print"/>
          <a:srcRect l="7143" r="9524" b="8929"/>
          <a:stretch>
            <a:fillRect/>
          </a:stretch>
        </p:blipFill>
        <p:spPr bwMode="auto">
          <a:xfrm>
            <a:off x="4358344" y="1027326"/>
            <a:ext cx="3094732" cy="403034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11"/>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 12"/>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矩形 4"/>
          <p:cNvSpPr/>
          <p:nvPr/>
        </p:nvSpPr>
        <p:spPr>
          <a:xfrm>
            <a:off x="10270290" y="334268"/>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班级环境文化建设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pic>
        <p:nvPicPr>
          <p:cNvPr id="1027" name="Picture 3" descr="G:\PPT用\会展151班级文化资料\会展151班级文化资料\04课室墙面VI——学习园地.JPG"/>
          <p:cNvPicPr>
            <a:picLocks noChangeAspect="1" noChangeArrowheads="1"/>
          </p:cNvPicPr>
          <p:nvPr/>
        </p:nvPicPr>
        <p:blipFill>
          <a:blip r:embed="rId1" cstate="print"/>
          <a:srcRect l="3730" t="5357" r="10489" b="19643"/>
          <a:stretch>
            <a:fillRect/>
          </a:stretch>
        </p:blipFill>
        <p:spPr bwMode="auto">
          <a:xfrm>
            <a:off x="4461510" y="2103120"/>
            <a:ext cx="3022600" cy="3930650"/>
          </a:xfrm>
          <a:prstGeom prst="rect">
            <a:avLst/>
          </a:prstGeom>
          <a:noFill/>
        </p:spPr>
      </p:pic>
      <p:pic>
        <p:nvPicPr>
          <p:cNvPr id="53" name="Picture 3" descr="G:\PPT用\会展151班级文化资料\会展151班级文化资料\04课室墙面VI——学习园地.JPG"/>
          <p:cNvPicPr>
            <a:picLocks noChangeAspect="1" noChangeArrowheads="1"/>
          </p:cNvPicPr>
          <p:nvPr/>
        </p:nvPicPr>
        <p:blipFill>
          <a:blip r:embed="rId2" cstate="print"/>
          <a:srcRect l="5357" r="8929"/>
          <a:stretch>
            <a:fillRect/>
          </a:stretch>
        </p:blipFill>
        <p:spPr bwMode="auto">
          <a:xfrm>
            <a:off x="8246645" y="2604247"/>
            <a:ext cx="2950791" cy="4030349"/>
          </a:xfrm>
          <a:prstGeom prst="rect">
            <a:avLst/>
          </a:prstGeom>
          <a:noFill/>
        </p:spPr>
      </p:pic>
      <p:pic>
        <p:nvPicPr>
          <p:cNvPr id="54" name="Picture 3" descr="G:\PPT用\会展151班级文化资料\会展151班级文化资料\04课室墙面VI——学习园地.JPG"/>
          <p:cNvPicPr>
            <a:picLocks noChangeAspect="1" noChangeArrowheads="1"/>
          </p:cNvPicPr>
          <p:nvPr/>
        </p:nvPicPr>
        <p:blipFill>
          <a:blip r:embed="rId3" cstate="print"/>
          <a:srcRect t="28572" b="33333"/>
          <a:stretch>
            <a:fillRect/>
          </a:stretch>
        </p:blipFill>
        <p:spPr bwMode="auto">
          <a:xfrm>
            <a:off x="4440678" y="4724469"/>
            <a:ext cx="3022762" cy="863646"/>
          </a:xfrm>
          <a:prstGeom prst="rect">
            <a:avLst/>
          </a:prstGeom>
          <a:noFill/>
        </p:spPr>
      </p:pic>
      <p:sp>
        <p:nvSpPr>
          <p:cNvPr id="55" name="TextBox 54"/>
          <p:cNvSpPr txBox="1"/>
          <p:nvPr/>
        </p:nvSpPr>
        <p:spPr>
          <a:xfrm>
            <a:off x="625833" y="449878"/>
            <a:ext cx="10507695" cy="1166495"/>
          </a:xfrm>
          <a:prstGeom prst="rect">
            <a:avLst/>
          </a:prstGeom>
          <a:noFill/>
        </p:spPr>
        <p:txBody>
          <a:bodyPr wrap="square" rtlCol="0">
            <a:spAutoFit/>
          </a:bodyPr>
          <a:lstStyle/>
          <a:p>
            <a:pPr algn="ctr"/>
            <a:r>
              <a:rPr lang="zh-CN" altLang="en-US" sz="3600" b="1" dirty="0" smtClean="0">
                <a:solidFill>
                  <a:srgbClr val="FF0000"/>
                </a:solidFill>
                <a:latin typeface="微软雅黑" panose="020B0503020204020204" charset="-122"/>
                <a:ea typeface="微软雅黑" panose="020B0503020204020204" charset="-122"/>
              </a:rPr>
              <a:t>重视教室的布置：</a:t>
            </a:r>
            <a:endParaRPr lang="zh-CN" altLang="en-US" sz="3600" b="1" dirty="0" smtClean="0">
              <a:solidFill>
                <a:srgbClr val="FF0000"/>
              </a:solidFill>
              <a:latin typeface="微软雅黑" panose="020B0503020204020204" charset="-122"/>
              <a:ea typeface="微软雅黑" panose="020B0503020204020204" charset="-122"/>
            </a:endParaRPr>
          </a:p>
          <a:p>
            <a:pPr algn="ctr"/>
            <a:r>
              <a:rPr lang="zh-CN" altLang="en-US" sz="3200" dirty="0" smtClean="0">
                <a:effectLst>
                  <a:outerShdw blurRad="38100" dist="38100" dir="2700000" algn="tl">
                    <a:srgbClr val="C0C0C0"/>
                  </a:outerShdw>
                </a:effectLst>
                <a:latin typeface="微软雅黑" panose="020B0503020204020204" charset="-122"/>
                <a:ea typeface="微软雅黑" panose="020B0503020204020204" charset="-122"/>
              </a:rPr>
              <a:t>让每面</a:t>
            </a:r>
            <a:r>
              <a:rPr lang="zh-CN" altLang="en-US" sz="3200" b="1" dirty="0" smtClean="0">
                <a:solidFill>
                  <a:srgbClr val="0070C0"/>
                </a:solidFill>
                <a:effectLst>
                  <a:outerShdw blurRad="38100" dist="38100" dir="2700000" algn="tl">
                    <a:srgbClr val="C0C0C0"/>
                  </a:outerShdw>
                </a:effectLst>
                <a:latin typeface="微软雅黑" panose="020B0503020204020204" charset="-122"/>
                <a:ea typeface="微软雅黑" panose="020B0503020204020204" charset="-122"/>
              </a:rPr>
              <a:t>墙壁</a:t>
            </a:r>
            <a:r>
              <a:rPr lang="zh-CN" altLang="en-US" sz="3200" dirty="0" smtClean="0">
                <a:effectLst>
                  <a:outerShdw blurRad="38100" dist="38100" dir="2700000" algn="tl">
                    <a:srgbClr val="C0C0C0"/>
                  </a:outerShdw>
                </a:effectLst>
                <a:latin typeface="微软雅黑" panose="020B0503020204020204" charset="-122"/>
                <a:ea typeface="微软雅黑" panose="020B0503020204020204" charset="-122"/>
              </a:rPr>
              <a:t>都会</a:t>
            </a:r>
            <a:r>
              <a:rPr lang="zh-CN" altLang="en-US" sz="3200" b="1" dirty="0" smtClean="0">
                <a:solidFill>
                  <a:srgbClr val="0070C0"/>
                </a:solidFill>
                <a:effectLst>
                  <a:outerShdw blurRad="38100" dist="38100" dir="2700000" algn="tl">
                    <a:srgbClr val="C0C0C0"/>
                  </a:outerShdw>
                </a:effectLst>
                <a:latin typeface="微软雅黑" panose="020B0503020204020204" charset="-122"/>
                <a:ea typeface="微软雅黑" panose="020B0503020204020204" charset="-122"/>
              </a:rPr>
              <a:t>说话</a:t>
            </a:r>
            <a:r>
              <a:rPr lang="zh-CN" altLang="en-US" sz="3200" dirty="0" smtClean="0">
                <a:solidFill>
                  <a:srgbClr val="0070C0"/>
                </a:solidFill>
                <a:effectLst>
                  <a:outerShdw blurRad="38100" dist="38100" dir="2700000" algn="tl">
                    <a:srgbClr val="C0C0C0"/>
                  </a:outerShdw>
                </a:effectLst>
                <a:latin typeface="微软雅黑" panose="020B0503020204020204" charset="-122"/>
                <a:ea typeface="微软雅黑" panose="020B0503020204020204" charset="-122"/>
              </a:rPr>
              <a:t>，</a:t>
            </a:r>
            <a:r>
              <a:rPr lang="zh-CN" altLang="en-US" sz="3200" dirty="0" smtClean="0">
                <a:effectLst>
                  <a:outerShdw blurRad="38100" dist="38100" dir="2700000" algn="tl">
                    <a:srgbClr val="C0C0C0"/>
                  </a:outerShdw>
                </a:effectLst>
                <a:latin typeface="微软雅黑" panose="020B0503020204020204" charset="-122"/>
                <a:ea typeface="微软雅黑" panose="020B0503020204020204" charset="-122"/>
              </a:rPr>
              <a:t>使教室每个角落都得到</a:t>
            </a:r>
            <a:r>
              <a:rPr lang="zh-CN" altLang="en-US" sz="3200" b="1" dirty="0" smtClean="0">
                <a:solidFill>
                  <a:srgbClr val="0070C0"/>
                </a:solidFill>
                <a:effectLst>
                  <a:outerShdw blurRad="38100" dist="38100" dir="2700000" algn="tl">
                    <a:srgbClr val="C0C0C0"/>
                  </a:outerShdw>
                </a:effectLst>
                <a:latin typeface="微软雅黑" panose="020B0503020204020204" charset="-122"/>
                <a:ea typeface="微软雅黑" panose="020B0503020204020204" charset="-122"/>
              </a:rPr>
              <a:t>充分的利用</a:t>
            </a:r>
            <a:r>
              <a:rPr lang="zh-CN" altLang="en-US" sz="3200" dirty="0" smtClean="0">
                <a:solidFill>
                  <a:srgbClr val="0070C0"/>
                </a:solidFill>
                <a:effectLst>
                  <a:outerShdw blurRad="38100" dist="38100" dir="2700000" algn="tl">
                    <a:srgbClr val="C0C0C0"/>
                  </a:outerShdw>
                </a:effectLst>
                <a:latin typeface="微软雅黑" panose="020B0503020204020204" charset="-122"/>
                <a:ea typeface="微软雅黑" panose="020B0503020204020204" charset="-122"/>
              </a:rPr>
              <a:t>。</a:t>
            </a:r>
            <a:endParaRPr lang="zh-CN" altLang="en-US" sz="3200" b="1" dirty="0">
              <a:solidFill>
                <a:srgbClr val="0070C0"/>
              </a:solidFill>
              <a:latin typeface="微软雅黑" panose="020B0503020204020204" charset="-122"/>
              <a:ea typeface="微软雅黑" panose="020B0503020204020204" charset="-122"/>
            </a:endParaRPr>
          </a:p>
        </p:txBody>
      </p:sp>
      <p:pic>
        <p:nvPicPr>
          <p:cNvPr id="8" name="Picture 3" descr="G:\PPT用\会展151班级文化资料\会展151班级文化资料\04课室墙面VI——学习园地.JPG"/>
          <p:cNvPicPr>
            <a:picLocks noChangeAspect="1" noChangeArrowheads="1"/>
          </p:cNvPicPr>
          <p:nvPr/>
        </p:nvPicPr>
        <p:blipFill>
          <a:blip r:embed="rId4" cstate="print"/>
          <a:stretch>
            <a:fillRect/>
          </a:stretch>
        </p:blipFill>
        <p:spPr bwMode="auto">
          <a:xfrm>
            <a:off x="760657" y="2102597"/>
            <a:ext cx="3022762" cy="4030349"/>
          </a:xfrm>
          <a:prstGeom prst="rect">
            <a:avLst/>
          </a:prstGeom>
          <a:noFill/>
        </p:spPr>
      </p:pic>
      <p:sp>
        <p:nvSpPr>
          <p:cNvPr id="9" name="矩形 8"/>
          <p:cNvSpPr/>
          <p:nvPr/>
        </p:nvSpPr>
        <p:spPr>
          <a:xfrm>
            <a:off x="842152" y="1557767"/>
            <a:ext cx="2941320" cy="365760"/>
          </a:xfrm>
          <a:prstGeom prst="rect">
            <a:avLst/>
          </a:prstGeom>
        </p:spPr>
        <p:txBody>
          <a:bodyPr wrap="none">
            <a:spAutoFit/>
          </a:bodyPr>
          <a:lstStyle/>
          <a:p>
            <a:r>
              <a:rPr lang="zh-CN" altLang="en-US" b="1" dirty="0" smtClean="0">
                <a:solidFill>
                  <a:srgbClr val="0070C0"/>
                </a:solidFill>
                <a:latin typeface="黑体" panose="02010609060101010101" charset="-122"/>
                <a:ea typeface="黑体" panose="02010609060101010101" charset="-122"/>
              </a:rPr>
              <a:t>做最好的自己（目标引领）</a:t>
            </a:r>
            <a:endParaRPr lang="zh-CN" altLang="en-US" b="1" dirty="0">
              <a:solidFill>
                <a:srgbClr val="0070C0"/>
              </a:solidFill>
              <a:latin typeface="黑体" panose="02010609060101010101" charset="-122"/>
              <a:ea typeface="黑体" panose="02010609060101010101" charset="-122"/>
            </a:endParaRPr>
          </a:p>
        </p:txBody>
      </p:sp>
      <p:sp>
        <p:nvSpPr>
          <p:cNvPr id="10" name="矩形 9"/>
          <p:cNvSpPr/>
          <p:nvPr/>
        </p:nvSpPr>
        <p:spPr>
          <a:xfrm>
            <a:off x="5119450" y="4782027"/>
            <a:ext cx="1791970" cy="365760"/>
          </a:xfrm>
          <a:prstGeom prst="rect">
            <a:avLst/>
          </a:prstGeom>
        </p:spPr>
        <p:txBody>
          <a:bodyPr wrap="none">
            <a:spAutoFit/>
          </a:bodyPr>
          <a:lstStyle/>
          <a:p>
            <a:r>
              <a:rPr lang="zh-CN" altLang="en-US" b="1" dirty="0" smtClean="0">
                <a:solidFill>
                  <a:srgbClr val="0070C0"/>
                </a:solidFill>
                <a:latin typeface="黑体" panose="02010609060101010101" charset="-122"/>
                <a:ea typeface="黑体" panose="02010609060101010101" charset="-122"/>
              </a:rPr>
              <a:t>每天进步一小步</a:t>
            </a:r>
            <a:endParaRPr lang="zh-CN" altLang="en-US" b="1" dirty="0">
              <a:solidFill>
                <a:srgbClr val="0070C0"/>
              </a:solidFill>
              <a:latin typeface="黑体" panose="02010609060101010101" charset="-122"/>
              <a:ea typeface="黑体" panose="02010609060101010101" charset="-122"/>
            </a:endParaRPr>
          </a:p>
        </p:txBody>
      </p:sp>
      <p:sp>
        <p:nvSpPr>
          <p:cNvPr id="11" name="矩形 10"/>
          <p:cNvSpPr/>
          <p:nvPr/>
        </p:nvSpPr>
        <p:spPr>
          <a:xfrm>
            <a:off x="8747401" y="1557767"/>
            <a:ext cx="1791970" cy="365760"/>
          </a:xfrm>
          <a:prstGeom prst="rect">
            <a:avLst/>
          </a:prstGeom>
        </p:spPr>
        <p:txBody>
          <a:bodyPr wrap="none">
            <a:spAutoFit/>
          </a:bodyPr>
          <a:lstStyle/>
          <a:p>
            <a:r>
              <a:rPr lang="zh-CN" altLang="en-US" b="1" dirty="0" smtClean="0">
                <a:solidFill>
                  <a:schemeClr val="tx2">
                    <a:lumMod val="40000"/>
                    <a:lumOff val="60000"/>
                  </a:schemeClr>
                </a:solidFill>
                <a:latin typeface="黑体" panose="02010609060101010101" charset="-122"/>
                <a:ea typeface="黑体" panose="02010609060101010101" charset="-122"/>
              </a:rPr>
              <a:t>一职梦，我创造</a:t>
            </a:r>
            <a:endParaRPr lang="zh-CN" altLang="en-US" b="1" dirty="0">
              <a:solidFill>
                <a:schemeClr val="tx2">
                  <a:lumMod val="40000"/>
                  <a:lumOff val="60000"/>
                </a:schemeClr>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燕尾形 11"/>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Text Box 3"/>
          <p:cNvSpPr txBox="1">
            <a:spLocks noChangeArrowheads="1"/>
          </p:cNvSpPr>
          <p:nvPr/>
        </p:nvSpPr>
        <p:spPr bwMode="auto">
          <a:xfrm>
            <a:off x="903759" y="247512"/>
            <a:ext cx="8996314" cy="1588770"/>
          </a:xfrm>
          <a:prstGeom prst="rect">
            <a:avLst/>
          </a:prstGeom>
          <a:noFill/>
          <a:ln w="9525">
            <a:noFill/>
            <a:miter lim="800000"/>
          </a:ln>
          <a:effectLst/>
        </p:spPr>
        <p:txBody>
          <a:bodyPr wrap="square">
            <a:spAutoFit/>
          </a:bodyPr>
          <a:lstStyle/>
          <a:p>
            <a:pPr algn="ctr"/>
            <a:r>
              <a:rPr lang="zh-CN" altLang="en-US" sz="3200" b="1" dirty="0" smtClean="0">
                <a:solidFill>
                  <a:srgbClr val="FF0000"/>
                </a:solidFill>
                <a:latin typeface="微软雅黑" panose="020B0503020204020204" charset="-122"/>
                <a:ea typeface="微软雅黑" panose="020B0503020204020204" charset="-122"/>
              </a:rPr>
              <a:t>重视教室的布置：</a:t>
            </a:r>
            <a:endParaRPr lang="zh-CN" altLang="en-US" sz="3200" b="1" dirty="0" smtClean="0">
              <a:solidFill>
                <a:srgbClr val="FF0000"/>
              </a:solidFill>
              <a:latin typeface="微软雅黑" panose="020B0503020204020204" charset="-122"/>
              <a:ea typeface="微软雅黑" panose="020B0503020204020204" charset="-122"/>
            </a:endParaRPr>
          </a:p>
          <a:p>
            <a:pPr algn="ctr"/>
            <a:r>
              <a:rPr lang="zh-CN" altLang="en-US" sz="3200" b="1" dirty="0" smtClean="0">
                <a:solidFill>
                  <a:schemeClr val="tx1"/>
                </a:solidFill>
                <a:latin typeface="黑体" panose="02010609060101010101" charset="-122"/>
                <a:ea typeface="黑体" panose="02010609060101010101" charset="-122"/>
                <a:sym typeface="+mn-ea"/>
              </a:rPr>
              <a:t>班级设置图书漂流角或好书推荐角</a:t>
            </a:r>
            <a:r>
              <a:rPr lang="zh-CN" altLang="en-US" sz="3200" dirty="0" smtClean="0">
                <a:solidFill>
                  <a:schemeClr val="tx1"/>
                </a:solidFill>
                <a:latin typeface="微软雅黑" panose="020B0503020204020204" charset="-122"/>
                <a:ea typeface="微软雅黑" panose="020B0503020204020204" charset="-122"/>
              </a:rPr>
              <a:t> </a:t>
            </a:r>
            <a:endParaRPr lang="zh-CN" altLang="en-US" sz="3200" dirty="0" smtClean="0">
              <a:solidFill>
                <a:schemeClr val="tx1"/>
              </a:solidFill>
              <a:latin typeface="微软雅黑" panose="020B0503020204020204" charset="-122"/>
              <a:ea typeface="微软雅黑" panose="020B0503020204020204" charset="-122"/>
            </a:endParaRPr>
          </a:p>
          <a:p>
            <a:pPr algn="ctr">
              <a:buFont typeface="Arial" panose="020B0604020202020204" pitchFamily="34" charset="0"/>
              <a:buNone/>
            </a:pPr>
            <a:endParaRPr lang="zh-CN" altLang="en-US" sz="3200" dirty="0" smtClean="0">
              <a:solidFill>
                <a:schemeClr val="tx1"/>
              </a:solidFill>
              <a:latin typeface="微软雅黑" panose="020B0503020204020204" charset="-122"/>
              <a:ea typeface="微软雅黑" panose="020B0503020204020204" charset="-122"/>
            </a:endParaRPr>
          </a:p>
        </p:txBody>
      </p:sp>
      <p:sp>
        <p:nvSpPr>
          <p:cNvPr id="5" name="矩形 4"/>
          <p:cNvSpPr/>
          <p:nvPr/>
        </p:nvSpPr>
        <p:spPr>
          <a:xfrm>
            <a:off x="10270290"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班级环境文化建设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pic>
        <p:nvPicPr>
          <p:cNvPr id="1027" name="Picture 3" descr="G:\PPT用\会展151班级文化资料\会展151班级文化资料\04课室墙面VI——学习园地.JPG"/>
          <p:cNvPicPr>
            <a:picLocks noChangeAspect="1" noChangeArrowheads="1"/>
          </p:cNvPicPr>
          <p:nvPr/>
        </p:nvPicPr>
        <p:blipFill>
          <a:blip r:embed="rId1" cstate="print"/>
          <a:srcRect l="13290" t="4348" b="1449"/>
          <a:stretch>
            <a:fillRect/>
          </a:stretch>
        </p:blipFill>
        <p:spPr bwMode="auto">
          <a:xfrm>
            <a:off x="6383882" y="1629737"/>
            <a:ext cx="3670496" cy="4678083"/>
          </a:xfrm>
          <a:prstGeom prst="rect">
            <a:avLst/>
          </a:prstGeom>
          <a:noFill/>
        </p:spPr>
      </p:pic>
      <p:pic>
        <p:nvPicPr>
          <p:cNvPr id="54" name="Picture 3" descr="G:\PPT用\会展151班级文化资料\会展151班级文化资料\04课室墙面VI——学习园地.JPG"/>
          <p:cNvPicPr>
            <a:picLocks noChangeAspect="1" noChangeArrowheads="1"/>
          </p:cNvPicPr>
          <p:nvPr/>
        </p:nvPicPr>
        <p:blipFill>
          <a:blip r:embed="rId2" cstate="print"/>
          <a:srcRect l="7844"/>
          <a:stretch>
            <a:fillRect/>
          </a:stretch>
        </p:blipFill>
        <p:spPr bwMode="auto">
          <a:xfrm>
            <a:off x="2210178" y="1629737"/>
            <a:ext cx="3382029" cy="4606113"/>
          </a:xfrm>
          <a:prstGeom prst="rect">
            <a:avLst/>
          </a:prstGeom>
          <a:noFill/>
        </p:spPr>
      </p:pic>
      <p:sp>
        <p:nvSpPr>
          <p:cNvPr id="9" name="缺角矩形 8"/>
          <p:cNvSpPr/>
          <p:nvPr/>
        </p:nvSpPr>
        <p:spPr>
          <a:xfrm>
            <a:off x="482300" y="1557767"/>
            <a:ext cx="1511381" cy="4678083"/>
          </a:xfrm>
          <a:prstGeom prst="plaque">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班级设置图书漂流角或好书推荐角，学生自发把自己认为值得推荐的好书放到该角落，无需任何借阅手续，并分享读后感，养成良好的阅读习惯。</a:t>
            </a:r>
            <a:endParaRPr lang="zh-CN" altLang="en-US" b="1" dirty="0">
              <a:solidFill>
                <a:schemeClr val="bg1"/>
              </a:solidFill>
            </a:endParaRPr>
          </a:p>
        </p:txBody>
      </p:sp>
      <p:sp>
        <p:nvSpPr>
          <p:cNvPr id="10" name="缺角矩形 9"/>
          <p:cNvSpPr/>
          <p:nvPr/>
        </p:nvSpPr>
        <p:spPr>
          <a:xfrm>
            <a:off x="10198319" y="2061560"/>
            <a:ext cx="1511381" cy="3598526"/>
          </a:xfrm>
          <a:prstGeom prst="plaque">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chemeClr val="bg1"/>
                </a:solidFill>
              </a:rPr>
              <a:t>德育量化考核栏，使用名人名言警醒自己，分数不是目的，养成良好习惯才是目的。</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6"/>
          <p:cNvSpPr txBox="1"/>
          <p:nvPr/>
        </p:nvSpPr>
        <p:spPr>
          <a:xfrm>
            <a:off x="883920" y="551815"/>
            <a:ext cx="10727690" cy="5080635"/>
          </a:xfrm>
          <a:prstGeom prst="rect">
            <a:avLst/>
          </a:prstGeom>
          <a:noFill/>
        </p:spPr>
        <p:txBody>
          <a:bodyPr wrap="square" rtlCol="0">
            <a:spAutoFit/>
          </a:bodyPr>
          <a:p>
            <a:pPr>
              <a:lnSpc>
                <a:spcPct val="130000"/>
              </a:lnSpc>
            </a:pPr>
            <a:r>
              <a:rPr lang="en-US" altLang="zh-CN" sz="1600" dirty="0" smtClean="0">
                <a:latin typeface="微软雅黑" panose="020B0503020204020204" charset="-122"/>
                <a:ea typeface="微软雅黑" panose="020B0503020204020204" charset="-122"/>
              </a:rPr>
              <a:t>        </a:t>
            </a:r>
            <a:r>
              <a:rPr lang="en-US" altLang="zh-CN" sz="2800" dirty="0" smtClean="0">
                <a:latin typeface="微软雅黑" panose="020B0503020204020204" charset="-122"/>
                <a:ea typeface="微软雅黑" panose="020B0503020204020204" charset="-122"/>
              </a:rPr>
              <a:t> </a:t>
            </a:r>
            <a:r>
              <a:rPr lang="zh-CN" altLang="zh-CN" sz="2800" dirty="0" smtClean="0">
                <a:latin typeface="微软雅黑" panose="020B0503020204020204" charset="-122"/>
                <a:ea typeface="微软雅黑" panose="020B0503020204020204" charset="-122"/>
              </a:rPr>
              <a:t>在一个窗明几净，富有极厚文化氛围的班级中，全体学生会自发地形成一股浓郁的学习风气；学习和掌握丰富的现代科学文化知识；同时，学生的道德情操也得到了陶冶。通过加强</a:t>
            </a:r>
            <a:r>
              <a:rPr lang="zh-CN" altLang="en-US" sz="2800" dirty="0" smtClean="0">
                <a:latin typeface="微软雅黑" panose="020B0503020204020204" charset="-122"/>
                <a:ea typeface="微软雅黑" panose="020B0503020204020204" charset="-122"/>
              </a:rPr>
              <a:t>环境</a:t>
            </a:r>
            <a:r>
              <a:rPr lang="zh-CN" altLang="zh-CN" sz="2800" dirty="0" smtClean="0">
                <a:latin typeface="微软雅黑" panose="020B0503020204020204" charset="-122"/>
                <a:ea typeface="微软雅黑" panose="020B0503020204020204" charset="-122"/>
              </a:rPr>
              <a:t>文化</a:t>
            </a:r>
            <a:r>
              <a:rPr lang="zh-CN" altLang="en-US" sz="2800" dirty="0" smtClean="0">
                <a:latin typeface="微软雅黑" panose="020B0503020204020204" charset="-122"/>
                <a:ea typeface="微软雅黑" panose="020B0503020204020204" charset="-122"/>
              </a:rPr>
              <a:t>的建设</a:t>
            </a:r>
            <a:r>
              <a:rPr lang="zh-CN" altLang="zh-CN" sz="2800" dirty="0" smtClean="0">
                <a:latin typeface="微软雅黑" panose="020B0503020204020204" charset="-122"/>
                <a:ea typeface="微软雅黑" panose="020B0503020204020204" charset="-122"/>
              </a:rPr>
              <a:t>，潜移默化地使学生主动接受文化的熏陶，从而不断提升个人境界。在这样一种积极向上、温馨和睦的环境里也会让学生产生强烈的归属感，触动学生自发地加入建设班级文化的行列，使班级文化的建设与学生的发展构成积极的互动，取得教育的成功。从古时的</a:t>
            </a:r>
            <a:r>
              <a:rPr lang="en-US" altLang="zh-CN" sz="2800" dirty="0" smtClean="0">
                <a:latin typeface="微软雅黑" panose="020B0503020204020204" charset="-122"/>
                <a:ea typeface="微软雅黑" panose="020B0503020204020204" charset="-122"/>
              </a:rPr>
              <a:t>“</a:t>
            </a:r>
            <a:r>
              <a:rPr lang="zh-CN" altLang="zh-CN" sz="2800" dirty="0" smtClean="0">
                <a:latin typeface="微软雅黑" panose="020B0503020204020204" charset="-122"/>
                <a:ea typeface="微软雅黑" panose="020B0503020204020204" charset="-122"/>
              </a:rPr>
              <a:t>孟母三迁</a:t>
            </a:r>
            <a:r>
              <a:rPr lang="en-US" altLang="zh-CN" sz="2800" dirty="0" smtClean="0">
                <a:latin typeface="微软雅黑" panose="020B0503020204020204" charset="-122"/>
                <a:ea typeface="微软雅黑" panose="020B0503020204020204" charset="-122"/>
              </a:rPr>
              <a:t>”</a:t>
            </a:r>
            <a:r>
              <a:rPr lang="zh-CN" altLang="zh-CN" sz="2800" dirty="0" smtClean="0">
                <a:latin typeface="微软雅黑" panose="020B0503020204020204" charset="-122"/>
                <a:ea typeface="微软雅黑" panose="020B0503020204020204" charset="-122"/>
              </a:rPr>
              <a:t>到</a:t>
            </a:r>
            <a:r>
              <a:rPr lang="en-US" altLang="zh-CN" sz="2800" dirty="0" smtClean="0">
                <a:latin typeface="微软雅黑" panose="020B0503020204020204" charset="-122"/>
                <a:ea typeface="微软雅黑" panose="020B0503020204020204" charset="-122"/>
              </a:rPr>
              <a:t>“</a:t>
            </a:r>
            <a:r>
              <a:rPr lang="zh-CN" altLang="zh-CN" sz="2800" dirty="0" smtClean="0">
                <a:latin typeface="微软雅黑" panose="020B0503020204020204" charset="-122"/>
                <a:ea typeface="微软雅黑" panose="020B0503020204020204" charset="-122"/>
              </a:rPr>
              <a:t>近朱者赤近墨者黑</a:t>
            </a:r>
            <a:r>
              <a:rPr lang="en-US" altLang="zh-CN" sz="2800" dirty="0" smtClean="0">
                <a:latin typeface="微软雅黑" panose="020B0503020204020204" charset="-122"/>
                <a:ea typeface="微软雅黑" panose="020B0503020204020204" charset="-122"/>
              </a:rPr>
              <a:t>”</a:t>
            </a:r>
            <a:r>
              <a:rPr lang="zh-CN" altLang="zh-CN" sz="2800" dirty="0" smtClean="0">
                <a:latin typeface="微软雅黑" panose="020B0503020204020204" charset="-122"/>
                <a:ea typeface="微软雅黑" panose="020B0503020204020204" charset="-122"/>
              </a:rPr>
              <a:t>，再到今天的</a:t>
            </a:r>
            <a:r>
              <a:rPr lang="en-US" altLang="zh-CN" sz="2800" dirty="0" smtClean="0">
                <a:latin typeface="微软雅黑" panose="020B0503020204020204" charset="-122"/>
                <a:ea typeface="微软雅黑" panose="020B0503020204020204" charset="-122"/>
              </a:rPr>
              <a:t>“</a:t>
            </a:r>
            <a:r>
              <a:rPr lang="zh-CN" altLang="zh-CN" sz="2800" dirty="0" smtClean="0">
                <a:latin typeface="微软雅黑" panose="020B0503020204020204" charset="-122"/>
                <a:ea typeface="微软雅黑" panose="020B0503020204020204" charset="-122"/>
              </a:rPr>
              <a:t>环境出人才</a:t>
            </a:r>
            <a:r>
              <a:rPr lang="en-US" altLang="zh-CN" sz="2800" dirty="0" smtClean="0">
                <a:latin typeface="微软雅黑" panose="020B0503020204020204" charset="-122"/>
                <a:ea typeface="微软雅黑" panose="020B0503020204020204" charset="-122"/>
              </a:rPr>
              <a:t>”</a:t>
            </a:r>
            <a:r>
              <a:rPr lang="zh-CN" altLang="zh-CN" sz="2800" dirty="0" smtClean="0">
                <a:latin typeface="微软雅黑" panose="020B0503020204020204" charset="-122"/>
                <a:ea typeface="微软雅黑" panose="020B0503020204020204" charset="-122"/>
              </a:rPr>
              <a:t>，无不证明了环境文化的重要性。</a:t>
            </a:r>
            <a:endParaRPr lang="zh-CN" altLang="zh-CN" sz="2800" b="1" dirty="0">
              <a:solidFill>
                <a:srgbClr val="3B79C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53770" y="353695"/>
            <a:ext cx="9937750" cy="640080"/>
          </a:xfrm>
          <a:prstGeom prst="rect">
            <a:avLst/>
          </a:prstGeom>
          <a:noFill/>
        </p:spPr>
        <p:txBody>
          <a:bodyPr wrap="square" rtlCol="0">
            <a:spAutoFit/>
          </a:bodyPr>
          <a:p>
            <a:r>
              <a:rPr lang="zh-CN" altLang="en-US" sz="3600" b="1">
                <a:solidFill>
                  <a:srgbClr val="FF0000"/>
                </a:solidFill>
                <a:latin typeface="黑体" panose="02010609060101010101" charset="-122"/>
                <a:ea typeface="黑体" panose="02010609060101010101" charset="-122"/>
              </a:rPr>
              <a:t>班级制度文化建设</a:t>
            </a:r>
            <a:r>
              <a:rPr lang="zh-CN" altLang="en-US" sz="3600" b="1">
                <a:solidFill>
                  <a:srgbClr val="FF0000"/>
                </a:solidFill>
              </a:rPr>
              <a:t>：制度是和谐的保障。</a:t>
            </a:r>
            <a:endParaRPr lang="zh-CN" altLang="en-US" sz="3600" b="1">
              <a:solidFill>
                <a:srgbClr val="FF0000"/>
              </a:solidFill>
            </a:endParaRPr>
          </a:p>
        </p:txBody>
      </p:sp>
      <p:sp>
        <p:nvSpPr>
          <p:cNvPr id="3" name="文本框 2"/>
          <p:cNvSpPr txBox="1"/>
          <p:nvPr/>
        </p:nvSpPr>
        <p:spPr>
          <a:xfrm>
            <a:off x="300355" y="1125855"/>
            <a:ext cx="11535410" cy="4968240"/>
          </a:xfrm>
          <a:prstGeom prst="rect">
            <a:avLst/>
          </a:prstGeom>
          <a:noFill/>
        </p:spPr>
        <p:txBody>
          <a:bodyPr wrap="square" rtlCol="0">
            <a:spAutoFit/>
          </a:bodyPr>
          <a:p>
            <a:r>
              <a:rPr lang="zh-CN" altLang="en-US" sz="3200"/>
              <a:t>学校十项常规（仪表、礼仪、早操、早读、午休、眼操、环保、晚修、宿舍、纪律）对班集体每天实行量化考核，由团委学生会干部，对班级的常规进行检查，并对各项数据进行统计和录入，经老师审核后挂网公布。而专业部除按学校常规管理外，统一的则是对学生个体的量化与评价。在过程中，进行专业部班主任的研讨、学生干部的研讨得出班级管理公约讨论版，再在各班进行讨论、公示，让全专业部学生参与班级公约的制定中，这种约定俗成的规定，降低学生的抵触心理。个人常规不仅扣分，更多的提供加分的机制，每周学习之星、积极主动做老师帮手都能领到积分卷。</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截图20161111214120"/>
          <p:cNvPicPr>
            <a:picLocks noChangeAspect="1"/>
          </p:cNvPicPr>
          <p:nvPr>
            <p:ph idx="1"/>
          </p:nvPr>
        </p:nvPicPr>
        <p:blipFill>
          <a:blip r:embed="rId1"/>
          <a:stretch>
            <a:fillRect/>
          </a:stretch>
        </p:blipFill>
        <p:spPr>
          <a:xfrm>
            <a:off x="407670" y="876935"/>
            <a:ext cx="5900420" cy="5937885"/>
          </a:xfrm>
          <a:prstGeom prst="rect">
            <a:avLst/>
          </a:prstGeom>
        </p:spPr>
      </p:pic>
      <p:pic>
        <p:nvPicPr>
          <p:cNvPr id="6" name="图片 5" descr="QQ截图20161111214218"/>
          <p:cNvPicPr>
            <a:picLocks noChangeAspect="1"/>
          </p:cNvPicPr>
          <p:nvPr/>
        </p:nvPicPr>
        <p:blipFill>
          <a:blip r:embed="rId2"/>
          <a:stretch>
            <a:fillRect/>
          </a:stretch>
        </p:blipFill>
        <p:spPr>
          <a:xfrm>
            <a:off x="6676390" y="876935"/>
            <a:ext cx="4762500" cy="5810885"/>
          </a:xfrm>
          <a:prstGeom prst="rect">
            <a:avLst/>
          </a:prstGeom>
        </p:spPr>
      </p:pic>
      <p:sp>
        <p:nvSpPr>
          <p:cNvPr id="7" name="文本框 6"/>
          <p:cNvSpPr txBox="1"/>
          <p:nvPr/>
        </p:nvSpPr>
        <p:spPr>
          <a:xfrm>
            <a:off x="2764790" y="83820"/>
            <a:ext cx="6661785" cy="701040"/>
          </a:xfrm>
          <a:prstGeom prst="rect">
            <a:avLst/>
          </a:prstGeom>
          <a:noFill/>
        </p:spPr>
        <p:txBody>
          <a:bodyPr wrap="square" rtlCol="0">
            <a:spAutoFit/>
          </a:bodyPr>
          <a:p>
            <a:r>
              <a:rPr lang="zh-CN" altLang="en-US" sz="4000"/>
              <a:t>学校每日德育常规检查</a:t>
            </a:r>
            <a:endParaRPr lang="zh-CN" altLang="en-US" sz="4000"/>
          </a:p>
        </p:txBody>
      </p:sp>
      <p:pic>
        <p:nvPicPr>
          <p:cNvPr id="8" name="图片 7" descr="QQ截图20161111215456"/>
          <p:cNvPicPr>
            <a:picLocks noChangeAspect="1"/>
          </p:cNvPicPr>
          <p:nvPr/>
        </p:nvPicPr>
        <p:blipFill>
          <a:blip r:embed="rId3"/>
          <a:stretch>
            <a:fillRect/>
          </a:stretch>
        </p:blipFill>
        <p:spPr>
          <a:xfrm>
            <a:off x="1200785" y="1296035"/>
            <a:ext cx="9535795" cy="5391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3565" y="139065"/>
            <a:ext cx="10515600" cy="1325563"/>
          </a:xfrm>
        </p:spPr>
        <p:txBody>
          <a:bodyPr/>
          <a:p>
            <a:r>
              <a:rPr lang="zh-CN" altLang="en-US"/>
              <a:t>班级日常公约</a:t>
            </a:r>
            <a:endParaRPr lang="zh-CN" altLang="en-US"/>
          </a:p>
        </p:txBody>
      </p:sp>
      <p:pic>
        <p:nvPicPr>
          <p:cNvPr id="4" name="内容占位符 3" descr="QQ截图20161111215037"/>
          <p:cNvPicPr>
            <a:picLocks noChangeAspect="1"/>
          </p:cNvPicPr>
          <p:nvPr>
            <p:ph idx="1"/>
          </p:nvPr>
        </p:nvPicPr>
        <p:blipFill>
          <a:blip r:embed="rId1"/>
          <a:stretch>
            <a:fillRect/>
          </a:stretch>
        </p:blipFill>
        <p:spPr>
          <a:xfrm>
            <a:off x="98425" y="1104265"/>
            <a:ext cx="3959860" cy="5638165"/>
          </a:xfrm>
          <a:prstGeom prst="rect">
            <a:avLst/>
          </a:prstGeom>
        </p:spPr>
      </p:pic>
      <p:pic>
        <p:nvPicPr>
          <p:cNvPr id="5" name="图片 4" descr="QQ截图20161111215101"/>
          <p:cNvPicPr>
            <a:picLocks noChangeAspect="1"/>
          </p:cNvPicPr>
          <p:nvPr/>
        </p:nvPicPr>
        <p:blipFill>
          <a:blip r:embed="rId2"/>
          <a:stretch>
            <a:fillRect/>
          </a:stretch>
        </p:blipFill>
        <p:spPr>
          <a:xfrm>
            <a:off x="4058285" y="1104265"/>
            <a:ext cx="4363720" cy="5619750"/>
          </a:xfrm>
          <a:prstGeom prst="rect">
            <a:avLst/>
          </a:prstGeom>
        </p:spPr>
      </p:pic>
      <p:pic>
        <p:nvPicPr>
          <p:cNvPr id="6" name="图片 5" descr="QQ截图20161111215113"/>
          <p:cNvPicPr>
            <a:picLocks noChangeAspect="1"/>
          </p:cNvPicPr>
          <p:nvPr/>
        </p:nvPicPr>
        <p:blipFill>
          <a:blip r:embed="rId3"/>
          <a:stretch>
            <a:fillRect/>
          </a:stretch>
        </p:blipFill>
        <p:spPr>
          <a:xfrm>
            <a:off x="8065135" y="1056640"/>
            <a:ext cx="3882390" cy="5667375"/>
          </a:xfrm>
          <a:prstGeom prst="rect">
            <a:avLst/>
          </a:prstGeom>
        </p:spPr>
      </p:pic>
      <p:pic>
        <p:nvPicPr>
          <p:cNvPr id="3" name="内容占位符 3"/>
          <p:cNvPicPr>
            <a:picLocks noChangeAspect="1"/>
          </p:cNvPicPr>
          <p:nvPr/>
        </p:nvPicPr>
        <p:blipFill>
          <a:blip r:embed="rId4"/>
          <a:stretch>
            <a:fillRect/>
          </a:stretch>
        </p:blipFill>
        <p:spPr>
          <a:xfrm>
            <a:off x="3194685" y="1825625"/>
            <a:ext cx="5801995" cy="4351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6"/>
          <p:cNvSpPr txBox="1"/>
          <p:nvPr/>
        </p:nvSpPr>
        <p:spPr>
          <a:xfrm>
            <a:off x="661035" y="561975"/>
            <a:ext cx="11042650" cy="5796280"/>
          </a:xfrm>
          <a:prstGeom prst="rect">
            <a:avLst/>
          </a:prstGeom>
          <a:noFill/>
        </p:spPr>
        <p:txBody>
          <a:bodyPr wrap="square" rtlCol="0">
            <a:spAutoFit/>
          </a:bodyPr>
          <a:p>
            <a:pPr>
              <a:lnSpc>
                <a:spcPct val="130000"/>
              </a:lnSpc>
            </a:pPr>
            <a:r>
              <a:rPr lang="en-US" altLang="zh-CN" sz="2000" dirty="0" smtClean="0">
                <a:latin typeface="微软雅黑" panose="020B0503020204020204" charset="-122"/>
                <a:ea typeface="微软雅黑" panose="020B0503020204020204" charset="-122"/>
              </a:rPr>
              <a:t>       </a:t>
            </a:r>
            <a:r>
              <a:rPr lang="zh-CN" altLang="zh-CN" sz="3600" dirty="0" smtClean="0">
                <a:latin typeface="微软雅黑" panose="020B0503020204020204" charset="-122"/>
                <a:ea typeface="微软雅黑" panose="020B0503020204020204" charset="-122"/>
              </a:rPr>
              <a:t>班主任通过引导学生根据班级的实际制订一系列的班级规章、制度、公约和纪律等，在经过全体成员集体表决的基础上，认真组织实施，坚持</a:t>
            </a:r>
            <a:r>
              <a:rPr lang="en-US" altLang="zh-CN" sz="3600" dirty="0" smtClean="0">
                <a:latin typeface="微软雅黑" panose="020B0503020204020204" charset="-122"/>
                <a:ea typeface="微软雅黑" panose="020B0503020204020204" charset="-122"/>
              </a:rPr>
              <a:t>“</a:t>
            </a:r>
            <a:r>
              <a:rPr lang="zh-CN" altLang="zh-CN" sz="3600" dirty="0" smtClean="0">
                <a:latin typeface="微软雅黑" panose="020B0503020204020204" charset="-122"/>
                <a:ea typeface="微软雅黑" panose="020B0503020204020204" charset="-122"/>
              </a:rPr>
              <a:t>依法治班</a:t>
            </a:r>
            <a:r>
              <a:rPr lang="en-US" altLang="zh-CN" sz="3600" dirty="0" smtClean="0">
                <a:latin typeface="微软雅黑" panose="020B0503020204020204" charset="-122"/>
                <a:ea typeface="微软雅黑" panose="020B0503020204020204" charset="-122"/>
              </a:rPr>
              <a:t>”</a:t>
            </a:r>
            <a:r>
              <a:rPr lang="zh-CN" altLang="zh-CN" sz="3600" dirty="0" smtClean="0">
                <a:latin typeface="微软雅黑" panose="020B0503020204020204" charset="-122"/>
                <a:ea typeface="微软雅黑" panose="020B0503020204020204" charset="-122"/>
              </a:rPr>
              <a:t>，</a:t>
            </a:r>
            <a:r>
              <a:rPr lang="zh-CN" altLang="en-US" sz="3600" dirty="0" smtClean="0">
                <a:latin typeface="微软雅黑" panose="020B0503020204020204" charset="-122"/>
                <a:ea typeface="微软雅黑" panose="020B0503020204020204" charset="-122"/>
              </a:rPr>
              <a:t>实行班级自主管理。</a:t>
            </a:r>
            <a:r>
              <a:rPr lang="zh-CN" altLang="zh-CN" sz="3600" dirty="0" smtClean="0">
                <a:latin typeface="微软雅黑" panose="020B0503020204020204" charset="-122"/>
                <a:ea typeface="微软雅黑" panose="020B0503020204020204" charset="-122"/>
              </a:rPr>
              <a:t>在班级制度的各项条文中，突出精神风貌、价值观念、作风态度等具有文化气息的条款，给制度以灵魂，共同发挥规章制度的强制作用和激励作用，使班级形成</a:t>
            </a:r>
            <a:r>
              <a:rPr lang="en-US" altLang="zh-CN" sz="3600" dirty="0" smtClean="0">
                <a:latin typeface="微软雅黑" panose="020B0503020204020204" charset="-122"/>
                <a:ea typeface="微软雅黑" panose="020B0503020204020204" charset="-122"/>
              </a:rPr>
              <a:t>“</a:t>
            </a:r>
            <a:r>
              <a:rPr lang="zh-CN" altLang="zh-CN" sz="3600" dirty="0" smtClean="0">
                <a:latin typeface="微软雅黑" panose="020B0503020204020204" charset="-122"/>
                <a:ea typeface="微软雅黑" panose="020B0503020204020204" charset="-122"/>
              </a:rPr>
              <a:t>事事有人做，人人有事做，时时有事做，事事有时做</a:t>
            </a:r>
            <a:r>
              <a:rPr lang="en-US" altLang="zh-CN" sz="3600" dirty="0" smtClean="0">
                <a:latin typeface="微软雅黑" panose="020B0503020204020204" charset="-122"/>
                <a:ea typeface="微软雅黑" panose="020B0503020204020204" charset="-122"/>
              </a:rPr>
              <a:t>”</a:t>
            </a:r>
            <a:r>
              <a:rPr lang="zh-CN" altLang="zh-CN" sz="3600" dirty="0" smtClean="0">
                <a:latin typeface="微软雅黑" panose="020B0503020204020204" charset="-122"/>
                <a:ea typeface="微软雅黑" panose="020B0503020204020204" charset="-122"/>
              </a:rPr>
              <a:t>的良好局面。</a:t>
            </a:r>
            <a:endParaRPr lang="zh-CN" altLang="zh-CN" sz="3600" b="1" dirty="0">
              <a:solidFill>
                <a:srgbClr val="3B79C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23240" y="227330"/>
            <a:ext cx="11145520" cy="1742440"/>
          </a:xfrm>
          <a:prstGeom prst="rect">
            <a:avLst/>
          </a:prstGeom>
          <a:noFill/>
        </p:spPr>
        <p:txBody>
          <a:bodyPr wrap="square" rtlCol="0">
            <a:spAutoFit/>
          </a:bodyPr>
          <a:p>
            <a:r>
              <a:rPr lang="zh-CN" altLang="en-US" sz="3600" b="1">
                <a:solidFill>
                  <a:srgbClr val="FF0000"/>
                </a:solidFill>
                <a:latin typeface="黑体" panose="02010609060101010101" charset="-122"/>
                <a:ea typeface="黑体" panose="02010609060101010101" charset="-122"/>
              </a:rPr>
              <a:t>“和”，取义和谐、融洽。</a:t>
            </a:r>
            <a:r>
              <a:rPr lang="zh-CN" altLang="en-US" sz="3600"/>
              <a:t>珠海一职现有434名教职员工（在编325人，临聘109人）学生7019人，9个专业部23个专业；现有香华、心华和南屏三个校区。</a:t>
            </a:r>
            <a:endParaRPr lang="zh-CN" altLang="en-US" sz="3600"/>
          </a:p>
        </p:txBody>
      </p:sp>
      <p:sp>
        <p:nvSpPr>
          <p:cNvPr id="6" name="文本框 5"/>
          <p:cNvSpPr txBox="1"/>
          <p:nvPr/>
        </p:nvSpPr>
        <p:spPr>
          <a:xfrm>
            <a:off x="532130" y="2288540"/>
            <a:ext cx="11326495" cy="3992880"/>
          </a:xfrm>
          <a:prstGeom prst="rect">
            <a:avLst/>
          </a:prstGeom>
          <a:noFill/>
        </p:spPr>
        <p:txBody>
          <a:bodyPr wrap="square" rtlCol="0">
            <a:spAutoFit/>
          </a:bodyPr>
          <a:p>
            <a:r>
              <a:rPr lang="zh-CN" altLang="en-US" sz="3200">
                <a:sym typeface="+mn-ea"/>
              </a:rPr>
              <a:t>学校被教育部和人力资源与社会保障部联合授予“全国教育系统先进集体”荣誉称号，并先后被评为全国职业指导先进单位、全国群众体育先进单位、全国特色学校、中国教育改革创新示范校、广东省依法治校示范校单位、广东省绿色学校、广东省现代教育技术实验学校、国家中等职业教育改革发展示范性学校、广东首批示范性中等职业学校、珠海市德育示范学校、全国首批国家级重点职业学校等荣誉等百项荣誉称号。</a:t>
            </a:r>
            <a:endParaRPr lang="zh-CN" altLang="en-US" sz="3200"/>
          </a:p>
          <a:p>
            <a:endParaRPr lang="zh-CN" altLang="en-US"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14"/>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燕尾形 15"/>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矩形 9"/>
          <p:cNvSpPr/>
          <p:nvPr/>
        </p:nvSpPr>
        <p:spPr>
          <a:xfrm>
            <a:off x="6311913" y="2637324"/>
            <a:ext cx="5181877" cy="483235"/>
          </a:xfrm>
          <a:prstGeom prst="rect">
            <a:avLst/>
          </a:prstGeom>
        </p:spPr>
        <p:txBody>
          <a:bodyPr wrap="square">
            <a:spAutoFit/>
          </a:bodyPr>
          <a:lstStyle/>
          <a:p>
            <a:r>
              <a:rPr lang="zh-CN" altLang="en-US" sz="2400" dirty="0" smtClean="0">
                <a:latin typeface="微软雅黑" panose="020B0503020204020204" charset="-122"/>
                <a:ea typeface="微软雅黑" panose="020B0503020204020204" charset="-122"/>
              </a:rPr>
              <a:t> </a:t>
            </a:r>
            <a:endParaRPr lang="zh-CN" altLang="en-US" sz="2400" dirty="0">
              <a:latin typeface="微软雅黑" panose="020B0503020204020204" charset="-122"/>
              <a:ea typeface="微软雅黑" panose="020B0503020204020204" charset="-122"/>
            </a:endParaRPr>
          </a:p>
        </p:txBody>
      </p:sp>
      <p:sp>
        <p:nvSpPr>
          <p:cNvPr id="11" name="Text Box 3"/>
          <p:cNvSpPr txBox="1">
            <a:spLocks noChangeArrowheads="1"/>
          </p:cNvSpPr>
          <p:nvPr/>
        </p:nvSpPr>
        <p:spPr bwMode="auto">
          <a:xfrm>
            <a:off x="522605" y="458470"/>
            <a:ext cx="9995535" cy="1005840"/>
          </a:xfrm>
          <a:prstGeom prst="rect">
            <a:avLst/>
          </a:prstGeom>
          <a:noFill/>
          <a:ln w="9525">
            <a:noFill/>
            <a:miter lim="800000"/>
          </a:ln>
          <a:effectLst/>
        </p:spPr>
        <p:txBody>
          <a:bodyPr wrap="square">
            <a:spAutoFit/>
          </a:bodyPr>
          <a:lstStyle/>
          <a:p>
            <a:r>
              <a:rPr lang="zh-CN" altLang="en-US" sz="3600" b="1">
                <a:solidFill>
                  <a:srgbClr val="FF0000"/>
                </a:solidFill>
                <a:latin typeface="黑体" panose="02010609060101010101" charset="-122"/>
                <a:ea typeface="黑体" panose="02010609060101010101" charset="-122"/>
              </a:rPr>
              <a:t>班级精神文化建设：建立班级理念、班级口号</a:t>
            </a:r>
            <a:endParaRPr lang="zh-CN" altLang="en-US" sz="3600" b="1">
              <a:solidFill>
                <a:srgbClr val="FF0000"/>
              </a:solidFill>
              <a:latin typeface="黑体" panose="02010609060101010101" charset="-122"/>
              <a:ea typeface="黑体" panose="02010609060101010101"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sp>
        <p:nvSpPr>
          <p:cNvPr id="12" name="矩形 11"/>
          <p:cNvSpPr/>
          <p:nvPr/>
        </p:nvSpPr>
        <p:spPr>
          <a:xfrm>
            <a:off x="10270290" y="254750"/>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班级精神文化建设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pic>
        <p:nvPicPr>
          <p:cNvPr id="17" name="Picture 3" descr="G:\PPT用\会展151班级文化资料\会展151班级文化资料\04课室墙面VI——学习园地.JPG"/>
          <p:cNvPicPr>
            <a:picLocks noChangeAspect="1" noChangeArrowheads="1"/>
          </p:cNvPicPr>
          <p:nvPr/>
        </p:nvPicPr>
        <p:blipFill>
          <a:blip r:embed="rId1" cstate="print"/>
          <a:srcRect t="57471"/>
          <a:stretch>
            <a:fillRect/>
          </a:stretch>
        </p:blipFill>
        <p:spPr bwMode="auto">
          <a:xfrm>
            <a:off x="5808118" y="1773678"/>
            <a:ext cx="5846103" cy="3886408"/>
          </a:xfrm>
          <a:prstGeom prst="rect">
            <a:avLst/>
          </a:prstGeom>
          <a:noFill/>
        </p:spPr>
      </p:pic>
      <p:pic>
        <p:nvPicPr>
          <p:cNvPr id="20" name="Picture 3" descr="G:\PPT用\会展151班级文化资料\会展151班级文化资料\04课室墙面VI——学习园地.JPG"/>
          <p:cNvPicPr>
            <a:picLocks noChangeAspect="1" noChangeArrowheads="1"/>
          </p:cNvPicPr>
          <p:nvPr/>
        </p:nvPicPr>
        <p:blipFill>
          <a:blip r:embed="rId2" cstate="print"/>
          <a:srcRect b="42529"/>
          <a:stretch>
            <a:fillRect/>
          </a:stretch>
        </p:blipFill>
        <p:spPr bwMode="auto">
          <a:xfrm>
            <a:off x="777268" y="1629737"/>
            <a:ext cx="4886909" cy="439020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018小组文化创建活动.jpg"/>
          <p:cNvPicPr>
            <a:picLocks noChangeAspect="1"/>
          </p:cNvPicPr>
          <p:nvPr/>
        </p:nvPicPr>
        <p:blipFill>
          <a:blip r:embed="rId1" cstate="print"/>
          <a:stretch>
            <a:fillRect/>
          </a:stretch>
        </p:blipFill>
        <p:spPr>
          <a:xfrm>
            <a:off x="914400" y="1750060"/>
            <a:ext cx="8040370" cy="4522470"/>
          </a:xfrm>
          <a:prstGeom prst="rect">
            <a:avLst/>
          </a:prstGeom>
        </p:spPr>
      </p:pic>
      <p:sp>
        <p:nvSpPr>
          <p:cNvPr id="3" name="Text Box 3"/>
          <p:cNvSpPr txBox="1">
            <a:spLocks noChangeArrowheads="1"/>
          </p:cNvSpPr>
          <p:nvPr/>
        </p:nvSpPr>
        <p:spPr bwMode="auto">
          <a:xfrm>
            <a:off x="914123" y="694120"/>
            <a:ext cx="8996314" cy="678815"/>
          </a:xfrm>
          <a:prstGeom prst="rect">
            <a:avLst/>
          </a:prstGeom>
          <a:noFill/>
          <a:ln w="9525">
            <a:noFill/>
            <a:miter lim="800000"/>
          </a:ln>
          <a:effectLst/>
        </p:spPr>
        <p:txBody>
          <a:bodyPr wrap="square">
            <a:spAutoFit/>
          </a:bodyPr>
          <a:lstStyle/>
          <a:p>
            <a:pPr>
              <a:buFont typeface="Arial" panose="020B0604020202020204" pitchFamily="34" charset="0"/>
              <a:buNone/>
            </a:pPr>
            <a:r>
              <a:rPr lang="zh-CN" altLang="en-US" sz="3600" b="1">
                <a:solidFill>
                  <a:srgbClr val="FF0000"/>
                </a:solidFill>
                <a:latin typeface="黑体" panose="02010609060101010101" charset="-122"/>
                <a:ea typeface="黑体" panose="02010609060101010101" charset="-122"/>
                <a:sym typeface="+mn-ea"/>
              </a:rPr>
              <a:t>班级精神文化建设：</a:t>
            </a:r>
            <a:r>
              <a:rPr lang="zh-CN" altLang="en-US" sz="3600" b="1" dirty="0" smtClean="0">
                <a:solidFill>
                  <a:srgbClr val="FF0000"/>
                </a:solidFill>
                <a:latin typeface="微软雅黑" panose="020B0503020204020204" charset="-122"/>
                <a:ea typeface="微软雅黑" panose="020B0503020204020204" charset="-122"/>
                <a:sym typeface="+mn-ea"/>
              </a:rPr>
              <a:t>创设班徽、传唱班歌</a:t>
            </a:r>
            <a:r>
              <a:rPr lang="zh-CN" altLang="en-US" sz="3600" b="1" dirty="0" smtClean="0">
                <a:solidFill>
                  <a:srgbClr val="3B79CE"/>
                </a:solidFill>
                <a:latin typeface="微软雅黑" panose="020B0503020204020204" charset="-122"/>
                <a:ea typeface="微软雅黑" panose="020B0503020204020204" charset="-122"/>
                <a:sym typeface="+mn-ea"/>
              </a:rPr>
              <a:t>  </a:t>
            </a:r>
            <a:endParaRPr lang="zh-CN" altLang="en-US" sz="3600" b="1" dirty="0">
              <a:solidFill>
                <a:srgbClr val="3B79CE"/>
              </a:solidFill>
              <a:latin typeface="微软雅黑" panose="020B0503020204020204" charset="-122"/>
              <a:ea typeface="微软雅黑" panose="020B0503020204020204" charset="-122"/>
            </a:endParaRPr>
          </a:p>
        </p:txBody>
      </p:sp>
      <p:pic>
        <p:nvPicPr>
          <p:cNvPr id="4" name="图片 3" descr="018小组文化创建活动.jpg"/>
          <p:cNvPicPr>
            <a:picLocks noChangeAspect="1"/>
          </p:cNvPicPr>
          <p:nvPr/>
        </p:nvPicPr>
        <p:blipFill>
          <a:blip r:embed="rId2" cstate="print"/>
          <a:srcRect l="36057" t="29038" r="15142" b="26144"/>
          <a:stretch>
            <a:fillRect/>
          </a:stretch>
        </p:blipFill>
        <p:spPr>
          <a:xfrm>
            <a:off x="1510030" y="1599565"/>
            <a:ext cx="7804150" cy="4823460"/>
          </a:xfrm>
          <a:prstGeom prst="rect">
            <a:avLst/>
          </a:prstGeom>
        </p:spPr>
      </p:pic>
      <p:sp>
        <p:nvSpPr>
          <p:cNvPr id="9" name="五边形 8"/>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矩形 10"/>
          <p:cNvSpPr/>
          <p:nvPr/>
        </p:nvSpPr>
        <p:spPr>
          <a:xfrm>
            <a:off x="10270290" y="254750"/>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班级精神文化建设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pic>
        <p:nvPicPr>
          <p:cNvPr id="7" name="内容占位符 3" descr="QQ截图20161111195610"/>
          <p:cNvPicPr>
            <a:picLocks noChangeAspect="1"/>
          </p:cNvPicPr>
          <p:nvPr/>
        </p:nvPicPr>
        <p:blipFill>
          <a:blip r:embed="rId3" cstate="print"/>
          <a:stretch>
            <a:fillRect/>
          </a:stretch>
        </p:blipFill>
        <p:spPr>
          <a:xfrm>
            <a:off x="2985770" y="1599565"/>
            <a:ext cx="7628890" cy="4935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IMG_0769"/>
          <p:cNvPicPr>
            <a:picLocks noChangeAspect="1"/>
          </p:cNvPicPr>
          <p:nvPr>
            <p:ph idx="1"/>
          </p:nvPr>
        </p:nvPicPr>
        <p:blipFill>
          <a:blip r:embed="rId1"/>
          <a:stretch>
            <a:fillRect/>
          </a:stretch>
        </p:blipFill>
        <p:spPr>
          <a:xfrm>
            <a:off x="426720" y="1321435"/>
            <a:ext cx="3747135" cy="5280660"/>
          </a:xfrm>
          <a:prstGeom prst="rect">
            <a:avLst/>
          </a:prstGeom>
        </p:spPr>
      </p:pic>
      <p:pic>
        <p:nvPicPr>
          <p:cNvPr id="5" name="图片 4" descr="IMG_0764"/>
          <p:cNvPicPr>
            <a:picLocks noChangeAspect="1"/>
          </p:cNvPicPr>
          <p:nvPr/>
        </p:nvPicPr>
        <p:blipFill>
          <a:blip r:embed="rId2"/>
          <a:stretch>
            <a:fillRect/>
          </a:stretch>
        </p:blipFill>
        <p:spPr>
          <a:xfrm>
            <a:off x="2315845" y="1321435"/>
            <a:ext cx="3487420" cy="5281295"/>
          </a:xfrm>
          <a:prstGeom prst="rect">
            <a:avLst/>
          </a:prstGeom>
        </p:spPr>
      </p:pic>
      <p:pic>
        <p:nvPicPr>
          <p:cNvPr id="6" name="图片 5" descr="IMG_0766"/>
          <p:cNvPicPr>
            <a:picLocks noChangeAspect="1"/>
          </p:cNvPicPr>
          <p:nvPr/>
        </p:nvPicPr>
        <p:blipFill>
          <a:blip r:embed="rId3"/>
          <a:stretch>
            <a:fillRect/>
          </a:stretch>
        </p:blipFill>
        <p:spPr>
          <a:xfrm>
            <a:off x="4650740" y="1320800"/>
            <a:ext cx="3783330" cy="5281295"/>
          </a:xfrm>
          <a:prstGeom prst="rect">
            <a:avLst/>
          </a:prstGeom>
        </p:spPr>
      </p:pic>
      <p:pic>
        <p:nvPicPr>
          <p:cNvPr id="7" name="图片 6" descr="IMG_0767"/>
          <p:cNvPicPr>
            <a:picLocks noChangeAspect="1"/>
          </p:cNvPicPr>
          <p:nvPr/>
        </p:nvPicPr>
        <p:blipFill>
          <a:blip r:embed="rId4"/>
          <a:stretch>
            <a:fillRect/>
          </a:stretch>
        </p:blipFill>
        <p:spPr>
          <a:xfrm>
            <a:off x="7198995" y="1320800"/>
            <a:ext cx="4155440" cy="5281930"/>
          </a:xfrm>
          <a:prstGeom prst="rect">
            <a:avLst/>
          </a:prstGeom>
        </p:spPr>
      </p:pic>
      <p:sp>
        <p:nvSpPr>
          <p:cNvPr id="3" name="标题 2"/>
          <p:cNvSpPr/>
          <p:nvPr>
            <p:ph type="title"/>
          </p:nvPr>
        </p:nvSpPr>
        <p:spPr/>
        <p:txBody>
          <a:bodyPr/>
          <a:p>
            <a:endParaRPr lang="zh-CN" altLang="en-US"/>
          </a:p>
        </p:txBody>
      </p:sp>
      <p:sp>
        <p:nvSpPr>
          <p:cNvPr id="13" name="Text Box 3"/>
          <p:cNvSpPr txBox="1">
            <a:spLocks noChangeArrowheads="1"/>
          </p:cNvSpPr>
          <p:nvPr/>
        </p:nvSpPr>
        <p:spPr bwMode="auto">
          <a:xfrm>
            <a:off x="501134" y="175172"/>
            <a:ext cx="9644049" cy="1005840"/>
          </a:xfrm>
          <a:prstGeom prst="rect">
            <a:avLst/>
          </a:prstGeom>
          <a:noFill/>
          <a:ln w="9525">
            <a:noFill/>
            <a:miter lim="800000"/>
          </a:ln>
          <a:effectLst/>
        </p:spPr>
        <p:txBody>
          <a:bodyPr wrap="square">
            <a:spAutoFit/>
          </a:bodyPr>
          <a:p>
            <a:r>
              <a:rPr lang="zh-CN" altLang="en-US" sz="2800" b="1">
                <a:solidFill>
                  <a:srgbClr val="FF0000"/>
                </a:solidFill>
                <a:latin typeface="黑体" panose="02010609060101010101" charset="-122"/>
                <a:ea typeface="黑体" panose="02010609060101010101" charset="-122"/>
              </a:rPr>
              <a:t>班级精神文化建设</a:t>
            </a:r>
            <a:r>
              <a:rPr lang="en-US" altLang="zh-CN" sz="3600" b="1">
                <a:solidFill>
                  <a:srgbClr val="FF0000"/>
                </a:solidFill>
                <a:latin typeface="黑体" panose="02010609060101010101" charset="-122"/>
                <a:ea typeface="黑体" panose="02010609060101010101" charset="-122"/>
              </a:rPr>
              <a:t>——</a:t>
            </a:r>
            <a:r>
              <a:rPr lang="zh-CN" altLang="en-US" sz="3600" b="1">
                <a:solidFill>
                  <a:srgbClr val="FF0000"/>
                </a:solidFill>
                <a:latin typeface="黑体" panose="02010609060101010101" charset="-122"/>
                <a:ea typeface="黑体" panose="02010609060101010101" charset="-122"/>
              </a:rPr>
              <a:t> </a:t>
            </a:r>
            <a:r>
              <a:rPr lang="zh-CN" altLang="en-US" sz="2400" b="1">
                <a:solidFill>
                  <a:schemeClr val="tx1"/>
                </a:solidFill>
                <a:latin typeface="黑体" panose="02010609060101010101" charset="-122"/>
                <a:ea typeface="黑体" panose="02010609060101010101" charset="-122"/>
                <a:sym typeface="+mn-ea"/>
              </a:rPr>
              <a:t>建立班级微信公众号，及时发布班级动态，让每一学生及时了解班级资讯、专业发展、行业动态等信息</a:t>
            </a:r>
            <a:endParaRPr lang="zh-CN" altLang="en-US" sz="2400" b="1">
              <a:solidFill>
                <a:schemeClr val="tx1"/>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40174" y="327209"/>
            <a:ext cx="9644049" cy="1958975"/>
          </a:xfrm>
          <a:prstGeom prst="rect">
            <a:avLst/>
          </a:prstGeom>
          <a:noFill/>
          <a:ln w="9525">
            <a:noFill/>
            <a:miter lim="800000"/>
          </a:ln>
          <a:effectLst/>
        </p:spPr>
        <p:txBody>
          <a:bodyPr wrap="square">
            <a:spAutoFit/>
          </a:bodyPr>
          <a:lstStyle/>
          <a:p>
            <a:r>
              <a:rPr lang="zh-CN" altLang="en-US" sz="3600" b="1" dirty="0" smtClean="0">
                <a:solidFill>
                  <a:srgbClr val="FF0000"/>
                </a:solidFill>
                <a:latin typeface="微软雅黑" panose="020B0503020204020204" charset="-122"/>
                <a:ea typeface="微软雅黑" panose="020B0503020204020204" charset="-122"/>
              </a:rPr>
              <a:t>班级主题活动文化建设</a:t>
            </a:r>
            <a:endParaRPr lang="zh-CN" altLang="en-US" sz="36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3600" b="1" dirty="0" smtClean="0">
              <a:solidFill>
                <a:srgbClr val="FF0000"/>
              </a:solidFill>
              <a:latin typeface="微软雅黑" panose="020B0503020204020204" charset="-122"/>
              <a:ea typeface="微软雅黑" panose="020B0503020204020204" charset="-122"/>
            </a:endParaRPr>
          </a:p>
          <a:p>
            <a:endParaRPr lang="en-US" altLang="zh-CN" sz="2400" b="1" dirty="0" smtClean="0">
              <a:solidFill>
                <a:srgbClr val="0070C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sp>
        <p:nvSpPr>
          <p:cNvPr id="4" name="TextBox 3"/>
          <p:cNvSpPr txBox="1"/>
          <p:nvPr/>
        </p:nvSpPr>
        <p:spPr>
          <a:xfrm>
            <a:off x="251460" y="1153795"/>
            <a:ext cx="10666730" cy="1580515"/>
          </a:xfrm>
          <a:prstGeom prst="rect">
            <a:avLst/>
          </a:prstGeom>
          <a:noFill/>
        </p:spPr>
        <p:txBody>
          <a:bodyPr wrap="square" rtlCol="0">
            <a:spAutoFit/>
          </a:bodyPr>
          <a:lstStyle/>
          <a:p>
            <a:r>
              <a:rPr lang="zh-CN" altLang="en-US" b="1" dirty="0" smtClean="0">
                <a:solidFill>
                  <a:srgbClr val="0070C0"/>
                </a:solidFill>
                <a:latin typeface="微软雅黑" panose="020B0503020204020204" charset="-122"/>
                <a:ea typeface="微软雅黑" panose="020B0503020204020204" charset="-122"/>
              </a:rPr>
              <a:t>      </a:t>
            </a:r>
            <a:r>
              <a:rPr lang="zh-CN" altLang="en-US" sz="2400" b="1" dirty="0" smtClean="0">
                <a:solidFill>
                  <a:srgbClr val="0070C0"/>
                </a:solidFill>
                <a:latin typeface="微软雅黑" panose="020B0503020204020204" charset="-122"/>
                <a:ea typeface="微软雅黑" panose="020B0503020204020204" charset="-122"/>
              </a:rPr>
              <a:t> </a:t>
            </a:r>
            <a:r>
              <a:rPr lang="zh-CN" altLang="en-US" sz="2400" b="1" dirty="0" smtClean="0">
                <a:solidFill>
                  <a:srgbClr val="FF0000"/>
                </a:solidFill>
                <a:latin typeface="微软雅黑" panose="020B0503020204020204" charset="-122"/>
                <a:ea typeface="微软雅黑" panose="020B0503020204020204" charset="-122"/>
              </a:rPr>
              <a:t>新生入学第一周不仅是校规、班规的学习周，而且是专业认知周。</a:t>
            </a:r>
            <a:r>
              <a:rPr lang="zh-CN" altLang="en-US" sz="2400" dirty="0" smtClean="0">
                <a:latin typeface="微软雅黑" panose="020B0503020204020204" charset="-122"/>
                <a:ea typeface="微软雅黑" panose="020B0503020204020204" charset="-122"/>
              </a:rPr>
              <a:t>通过专业部任课教师宣讲、带领学生走访企业、参观对口专业大专院校等方式引导学生了解本专业，让学生对未来的学习产生渴望和向往，引导学生制定未来两年学习、考证、实训等规划，合理分配学习时间和活动时间。</a:t>
            </a:r>
            <a:endParaRPr lang="zh-CN" altLang="en-US" sz="2400" dirty="0">
              <a:latin typeface="微软雅黑" panose="020B0503020204020204" charset="-122"/>
              <a:ea typeface="微软雅黑" panose="020B0503020204020204" charset="-122"/>
            </a:endParaRPr>
          </a:p>
        </p:txBody>
      </p:sp>
      <p:sp>
        <p:nvSpPr>
          <p:cNvPr id="7" name="TextBox 6"/>
          <p:cNvSpPr txBox="1"/>
          <p:nvPr/>
        </p:nvSpPr>
        <p:spPr>
          <a:xfrm>
            <a:off x="332105" y="3755390"/>
            <a:ext cx="6736080" cy="848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       </a:t>
            </a:r>
            <a:r>
              <a:rPr lang="zh-CN" altLang="en-US" sz="2400" b="1" dirty="0" smtClean="0">
                <a:solidFill>
                  <a:srgbClr val="FF0000"/>
                </a:solidFill>
                <a:latin typeface="微软雅黑" panose="020B0503020204020204" charset="-122"/>
                <a:ea typeface="微软雅黑" panose="020B0503020204020204" charset="-122"/>
              </a:rPr>
              <a:t>每学期第三周的周一，开展以讨论学习方法为主题的班会课。</a:t>
            </a:r>
            <a:endParaRPr lang="zh-CN" altLang="en-US" sz="2400" dirty="0" smtClean="0">
              <a:latin typeface="微软雅黑" panose="020B0503020204020204" charset="-122"/>
              <a:ea typeface="微软雅黑" panose="020B0503020204020204" charset="-122"/>
            </a:endParaRPr>
          </a:p>
        </p:txBody>
      </p:sp>
      <p:sp>
        <p:nvSpPr>
          <p:cNvPr id="10" name="TextBox 9"/>
          <p:cNvSpPr txBox="1"/>
          <p:nvPr/>
        </p:nvSpPr>
        <p:spPr>
          <a:xfrm>
            <a:off x="332105" y="4702175"/>
            <a:ext cx="6735445" cy="848995"/>
          </a:xfrm>
          <a:prstGeom prst="rect">
            <a:avLst/>
          </a:prstGeom>
          <a:noFill/>
        </p:spPr>
        <p:txBody>
          <a:bodyPr wrap="square" rtlCol="0">
            <a:spAutoFit/>
          </a:bodyPr>
          <a:lstStyle/>
          <a:p>
            <a:pPr algn="l"/>
            <a:r>
              <a:rPr lang="zh-CN" altLang="en-US" dirty="0" smtClean="0">
                <a:latin typeface="微软雅黑" panose="020B0503020204020204" charset="-122"/>
                <a:ea typeface="微软雅黑" panose="020B0503020204020204" charset="-122"/>
              </a:rPr>
              <a:t>        </a:t>
            </a:r>
            <a:r>
              <a:rPr lang="zh-CN" altLang="en-US" sz="2400" b="1" dirty="0" smtClean="0">
                <a:solidFill>
                  <a:srgbClr val="FF0000"/>
                </a:solidFill>
                <a:latin typeface="微软雅黑" panose="020B0503020204020204" charset="-122"/>
                <a:ea typeface="微软雅黑" panose="020B0503020204020204" charset="-122"/>
              </a:rPr>
              <a:t>高二第一学期起的每月开展一次以特定企业招聘专业相关岗位信息调研为主题的班会课。</a:t>
            </a:r>
            <a:endParaRPr lang="zh-CN" altLang="en-US" sz="2400" dirty="0" smtClean="0">
              <a:latin typeface="微软雅黑" panose="020B0503020204020204" charset="-122"/>
              <a:ea typeface="微软雅黑" panose="020B0503020204020204" charset="-122"/>
            </a:endParaRPr>
          </a:p>
        </p:txBody>
      </p:sp>
      <p:sp>
        <p:nvSpPr>
          <p:cNvPr id="11" name="TextBox 10"/>
          <p:cNvSpPr txBox="1"/>
          <p:nvPr/>
        </p:nvSpPr>
        <p:spPr>
          <a:xfrm>
            <a:off x="314960" y="5690870"/>
            <a:ext cx="6769735" cy="848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        </a:t>
            </a:r>
            <a:r>
              <a:rPr lang="zh-CN" altLang="en-US" sz="2400" b="1" dirty="0" smtClean="0">
                <a:solidFill>
                  <a:srgbClr val="FF0000"/>
                </a:solidFill>
                <a:latin typeface="微软雅黑" panose="020B0503020204020204" charset="-122"/>
                <a:ea typeface="微软雅黑" panose="020B0503020204020204" charset="-122"/>
              </a:rPr>
              <a:t>高二第一学期起的每月开展一次以介绍对口升学的大专院校为主题的班会课。</a:t>
            </a:r>
            <a:endParaRPr lang="zh-CN" altLang="en-US" sz="2400" dirty="0">
              <a:latin typeface="微软雅黑" panose="020B0503020204020204" charset="-122"/>
              <a:ea typeface="微软雅黑" panose="020B0503020204020204" charset="-122"/>
            </a:endParaRPr>
          </a:p>
        </p:txBody>
      </p:sp>
      <p:sp>
        <p:nvSpPr>
          <p:cNvPr id="12" name="五边形 11"/>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 name="燕尾形 12"/>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4" name="矩形 13"/>
          <p:cNvSpPr/>
          <p:nvPr/>
        </p:nvSpPr>
        <p:spPr>
          <a:xfrm>
            <a:off x="10198319" y="326721"/>
            <a:ext cx="1367440" cy="13322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班级主题活动文化建设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latin typeface="微软雅黑" panose="020B0503020204020204" charset="-122"/>
              <a:ea typeface="微软雅黑" panose="020B0503020204020204" charset="-122"/>
            </a:endParaRPr>
          </a:p>
        </p:txBody>
      </p:sp>
      <p:sp>
        <p:nvSpPr>
          <p:cNvPr id="3" name="文本框 2"/>
          <p:cNvSpPr txBox="1"/>
          <p:nvPr/>
        </p:nvSpPr>
        <p:spPr>
          <a:xfrm>
            <a:off x="335915" y="2861945"/>
            <a:ext cx="6637655" cy="848995"/>
          </a:xfrm>
          <a:prstGeom prst="rect">
            <a:avLst/>
          </a:prstGeom>
          <a:noFill/>
        </p:spPr>
        <p:txBody>
          <a:bodyPr wrap="square" rtlCol="0">
            <a:spAutoFit/>
          </a:bodyPr>
          <a:p>
            <a:r>
              <a:rPr lang="zh-CN" altLang="en-US" sz="2400" b="1" dirty="0" smtClean="0">
                <a:solidFill>
                  <a:srgbClr val="FF0000"/>
                </a:solidFill>
                <a:latin typeface="微软雅黑" panose="020B0503020204020204" charset="-122"/>
                <a:ea typeface="微软雅黑" panose="020B0503020204020204" charset="-122"/>
              </a:rPr>
              <a:t>每学年开学前三个月的大课间训练，航拍。（礼仪操、健美操和跑操）</a:t>
            </a:r>
            <a:endParaRPr lang="zh-CN" altLang="en-US" sz="2400" b="1" dirty="0" smtClean="0">
              <a:solidFill>
                <a:srgbClr val="FF0000"/>
              </a:solidFill>
              <a:latin typeface="微软雅黑" panose="020B0503020204020204" charset="-122"/>
              <a:ea typeface="微软雅黑" panose="020B0503020204020204" charset="-122"/>
            </a:endParaRPr>
          </a:p>
        </p:txBody>
      </p:sp>
      <p:pic>
        <p:nvPicPr>
          <p:cNvPr id="5" name="图片 4" descr="271451354351103309.jpg"/>
          <p:cNvPicPr>
            <a:picLocks noChangeAspect="1"/>
          </p:cNvPicPr>
          <p:nvPr/>
        </p:nvPicPr>
        <p:blipFill>
          <a:blip r:embed="rId1" cstate="print"/>
          <a:stretch>
            <a:fillRect/>
          </a:stretch>
        </p:blipFill>
        <p:spPr>
          <a:xfrm>
            <a:off x="6973570" y="2861945"/>
            <a:ext cx="5062855" cy="389382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0505" y="26035"/>
            <a:ext cx="11730990" cy="1325880"/>
          </a:xfrm>
        </p:spPr>
        <p:txBody>
          <a:bodyPr/>
          <a:p>
            <a:r>
              <a:rPr lang="zh-CN" altLang="en-US" sz="3600" b="1" dirty="0" smtClean="0">
                <a:solidFill>
                  <a:srgbClr val="FF0000"/>
                </a:solidFill>
                <a:latin typeface="微软雅黑" panose="020B0503020204020204" charset="-122"/>
                <a:ea typeface="微软雅黑" panose="020B0503020204020204" charset="-122"/>
                <a:cs typeface="+mn-cs"/>
              </a:rPr>
              <a:t>各班级结合本专业特点、班级特点，挖掘主题文化。</a:t>
            </a:r>
            <a:endParaRPr lang="zh-CN" altLang="en-US" sz="4000">
              <a:solidFill>
                <a:srgbClr val="FF0000"/>
              </a:solidFill>
            </a:endParaRPr>
          </a:p>
        </p:txBody>
      </p:sp>
      <p:sp>
        <p:nvSpPr>
          <p:cNvPr id="7" name="文本框 6"/>
          <p:cNvSpPr txBox="1"/>
          <p:nvPr/>
        </p:nvSpPr>
        <p:spPr>
          <a:xfrm>
            <a:off x="10843260" y="1793875"/>
            <a:ext cx="853440" cy="4044315"/>
          </a:xfrm>
          <a:prstGeom prst="rect">
            <a:avLst/>
          </a:prstGeom>
          <a:noFill/>
        </p:spPr>
        <p:txBody>
          <a:bodyPr vert="eaVert" wrap="square" rtlCol="0">
            <a:spAutoFit/>
          </a:bodyPr>
          <a:p>
            <a:r>
              <a:rPr lang="zh-CN" altLang="en-US" sz="4400" b="1"/>
              <a:t>酒店班</a:t>
            </a:r>
            <a:endParaRPr lang="zh-CN" altLang="en-US" sz="4400" b="1"/>
          </a:p>
        </p:txBody>
      </p:sp>
      <p:pic>
        <p:nvPicPr>
          <p:cNvPr id="4" name="内容占位符 3" descr="酒店131班墙1"/>
          <p:cNvPicPr>
            <a:picLocks noChangeAspect="1"/>
          </p:cNvPicPr>
          <p:nvPr>
            <p:ph idx="1"/>
          </p:nvPr>
        </p:nvPicPr>
        <p:blipFill>
          <a:blip r:embed="rId1"/>
          <a:stretch>
            <a:fillRect/>
          </a:stretch>
        </p:blipFill>
        <p:spPr>
          <a:xfrm>
            <a:off x="230505" y="1003300"/>
            <a:ext cx="9398635" cy="5723890"/>
          </a:xfrm>
          <a:prstGeom prst="rect">
            <a:avLst/>
          </a:prstGeom>
        </p:spPr>
      </p:pic>
      <p:pic>
        <p:nvPicPr>
          <p:cNvPr id="5" name="图片 4" descr="酒店131班墙2"/>
          <p:cNvPicPr>
            <a:picLocks noChangeAspect="1"/>
          </p:cNvPicPr>
          <p:nvPr/>
        </p:nvPicPr>
        <p:blipFill>
          <a:blip r:embed="rId2"/>
          <a:stretch>
            <a:fillRect/>
          </a:stretch>
        </p:blipFill>
        <p:spPr>
          <a:xfrm>
            <a:off x="1066800" y="1003935"/>
            <a:ext cx="9662795" cy="5722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0505" y="26035"/>
            <a:ext cx="11730990" cy="1325880"/>
          </a:xfrm>
        </p:spPr>
        <p:txBody>
          <a:bodyPr/>
          <a:p>
            <a:r>
              <a:rPr lang="zh-CN" altLang="en-US" sz="3600" b="1" dirty="0" smtClean="0">
                <a:solidFill>
                  <a:srgbClr val="FF0000"/>
                </a:solidFill>
                <a:latin typeface="微软雅黑" panose="020B0503020204020204" charset="-122"/>
                <a:ea typeface="微软雅黑" panose="020B0503020204020204" charset="-122"/>
                <a:cs typeface="+mn-cs"/>
              </a:rPr>
              <a:t>各班级结合本专业特点、班级特点，挖掘主题文化。</a:t>
            </a:r>
            <a:endParaRPr lang="zh-CN" altLang="en-US" sz="4000"/>
          </a:p>
        </p:txBody>
      </p:sp>
      <p:pic>
        <p:nvPicPr>
          <p:cNvPr id="4" name="内容占位符 3" descr="室内131班 专业介绍"/>
          <p:cNvPicPr>
            <a:picLocks noChangeAspect="1"/>
          </p:cNvPicPr>
          <p:nvPr>
            <p:ph idx="1"/>
          </p:nvPr>
        </p:nvPicPr>
        <p:blipFill>
          <a:blip r:embed="rId1"/>
          <a:stretch>
            <a:fillRect/>
          </a:stretch>
        </p:blipFill>
        <p:spPr>
          <a:xfrm>
            <a:off x="314960" y="951230"/>
            <a:ext cx="6464300" cy="6103620"/>
          </a:xfrm>
          <a:prstGeom prst="rect">
            <a:avLst/>
          </a:prstGeom>
        </p:spPr>
      </p:pic>
      <p:pic>
        <p:nvPicPr>
          <p:cNvPr id="5" name="图片 4" descr="室内131左墙面"/>
          <p:cNvPicPr>
            <a:picLocks noChangeAspect="1"/>
          </p:cNvPicPr>
          <p:nvPr/>
        </p:nvPicPr>
        <p:blipFill>
          <a:blip r:embed="rId2"/>
          <a:stretch>
            <a:fillRect/>
          </a:stretch>
        </p:blipFill>
        <p:spPr>
          <a:xfrm>
            <a:off x="967105" y="1025525"/>
            <a:ext cx="8743950" cy="5955665"/>
          </a:xfrm>
          <a:prstGeom prst="rect">
            <a:avLst/>
          </a:prstGeom>
        </p:spPr>
      </p:pic>
      <p:pic>
        <p:nvPicPr>
          <p:cNvPr id="6" name="图片 5" descr="室内131 讲台"/>
          <p:cNvPicPr>
            <a:picLocks noChangeAspect="1"/>
          </p:cNvPicPr>
          <p:nvPr/>
        </p:nvPicPr>
        <p:blipFill>
          <a:blip r:embed="rId3"/>
          <a:stretch>
            <a:fillRect/>
          </a:stretch>
        </p:blipFill>
        <p:spPr>
          <a:xfrm>
            <a:off x="1773555" y="1025525"/>
            <a:ext cx="8869680" cy="6029325"/>
          </a:xfrm>
          <a:prstGeom prst="rect">
            <a:avLst/>
          </a:prstGeom>
        </p:spPr>
      </p:pic>
      <p:sp>
        <p:nvSpPr>
          <p:cNvPr id="7" name="文本框 6"/>
          <p:cNvSpPr txBox="1"/>
          <p:nvPr/>
        </p:nvSpPr>
        <p:spPr>
          <a:xfrm>
            <a:off x="10843260" y="1793875"/>
            <a:ext cx="853440" cy="2842895"/>
          </a:xfrm>
          <a:prstGeom prst="rect">
            <a:avLst/>
          </a:prstGeom>
          <a:noFill/>
        </p:spPr>
        <p:txBody>
          <a:bodyPr vert="eaVert" wrap="square" rtlCol="0">
            <a:spAutoFit/>
          </a:bodyPr>
          <a:p>
            <a:r>
              <a:rPr lang="zh-CN" altLang="en-US" sz="4400" b="1"/>
              <a:t>动画班</a:t>
            </a:r>
            <a:endParaRPr lang="zh-CN" altLang="en-US" sz="4400" b="1"/>
          </a:p>
        </p:txBody>
      </p:sp>
      <p:pic>
        <p:nvPicPr>
          <p:cNvPr id="8" name="图片 7" descr="室内131班 每周一星"/>
          <p:cNvPicPr>
            <a:picLocks noChangeAspect="1"/>
          </p:cNvPicPr>
          <p:nvPr/>
        </p:nvPicPr>
        <p:blipFill>
          <a:blip r:embed="rId4"/>
          <a:stretch>
            <a:fillRect/>
          </a:stretch>
        </p:blipFill>
        <p:spPr>
          <a:xfrm>
            <a:off x="5463540" y="951230"/>
            <a:ext cx="4970145" cy="6029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554474" y="402774"/>
            <a:ext cx="9644049" cy="1832610"/>
          </a:xfrm>
          <a:prstGeom prst="rect">
            <a:avLst/>
          </a:prstGeom>
          <a:noFill/>
          <a:ln w="9525">
            <a:noFill/>
            <a:miter lim="800000"/>
          </a:ln>
          <a:effectLst/>
        </p:spPr>
        <p:txBody>
          <a:bodyPr wrap="square">
            <a:spAutoFit/>
          </a:bodyPr>
          <a:lstStyle/>
          <a:p>
            <a:r>
              <a:rPr lang="zh-CN" sz="3200" b="1" dirty="0" smtClean="0">
                <a:solidFill>
                  <a:srgbClr val="FF0000"/>
                </a:solidFill>
                <a:latin typeface="微软雅黑" panose="020B0503020204020204" charset="-122"/>
                <a:ea typeface="微软雅黑" panose="020B0503020204020204" charset="-122"/>
              </a:rPr>
              <a:t>学生内涵提升</a:t>
            </a:r>
            <a:r>
              <a:rPr lang="en-US" altLang="zh-CN" sz="3200" b="1" dirty="0" smtClean="0">
                <a:solidFill>
                  <a:srgbClr val="FF0000"/>
                </a:solidFill>
                <a:latin typeface="微软雅黑" panose="020B0503020204020204" charset="-122"/>
                <a:ea typeface="微软雅黑" panose="020B0503020204020204" charset="-122"/>
              </a:rPr>
              <a:t>——</a:t>
            </a:r>
            <a:r>
              <a:rPr lang="zh-CN" altLang="en-US" sz="3200" b="1" dirty="0" smtClean="0">
                <a:solidFill>
                  <a:srgbClr val="FF0000"/>
                </a:solidFill>
                <a:latin typeface="微软雅黑" panose="020B0503020204020204" charset="-122"/>
                <a:ea typeface="微软雅黑" panose="020B0503020204020204" charset="-122"/>
              </a:rPr>
              <a:t>表彰先进</a:t>
            </a:r>
            <a:endParaRPr lang="zh-CN" altLang="en-US" sz="32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3200" b="1" dirty="0" smtClean="0">
              <a:solidFill>
                <a:srgbClr val="FF0000"/>
              </a:solidFill>
              <a:latin typeface="微软雅黑" panose="020B0503020204020204" charset="-122"/>
              <a:ea typeface="微软雅黑" panose="020B0503020204020204" charset="-122"/>
            </a:endParaRPr>
          </a:p>
          <a:p>
            <a:endParaRPr lang="en-US" altLang="zh-CN" sz="2400" b="1" dirty="0" smtClean="0">
              <a:solidFill>
                <a:srgbClr val="0070C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pic>
        <p:nvPicPr>
          <p:cNvPr id="3" name="图片 2" descr="293128867689448626.jpg"/>
          <p:cNvPicPr>
            <a:picLocks noChangeAspect="1"/>
          </p:cNvPicPr>
          <p:nvPr/>
        </p:nvPicPr>
        <p:blipFill>
          <a:blip r:embed="rId1" cstate="print"/>
          <a:stretch>
            <a:fillRect/>
          </a:stretch>
        </p:blipFill>
        <p:spPr>
          <a:xfrm>
            <a:off x="770182" y="1341855"/>
            <a:ext cx="3490062" cy="2617547"/>
          </a:xfrm>
          <a:prstGeom prst="rect">
            <a:avLst/>
          </a:prstGeom>
        </p:spPr>
      </p:pic>
      <p:pic>
        <p:nvPicPr>
          <p:cNvPr id="4" name="图片 3" descr="293128867689448626.jpg"/>
          <p:cNvPicPr>
            <a:picLocks noChangeAspect="1"/>
          </p:cNvPicPr>
          <p:nvPr/>
        </p:nvPicPr>
        <p:blipFill>
          <a:blip r:embed="rId2" cstate="print"/>
          <a:stretch>
            <a:fillRect/>
          </a:stretch>
        </p:blipFill>
        <p:spPr>
          <a:xfrm>
            <a:off x="4440678" y="1352761"/>
            <a:ext cx="3490062" cy="2595733"/>
          </a:xfrm>
          <a:prstGeom prst="rect">
            <a:avLst/>
          </a:prstGeom>
        </p:spPr>
      </p:pic>
      <p:pic>
        <p:nvPicPr>
          <p:cNvPr id="5" name="图片 4" descr="293128867689448626.jpg"/>
          <p:cNvPicPr>
            <a:picLocks noChangeAspect="1"/>
          </p:cNvPicPr>
          <p:nvPr/>
        </p:nvPicPr>
        <p:blipFill>
          <a:blip r:embed="rId3" cstate="print"/>
          <a:stretch>
            <a:fillRect/>
          </a:stretch>
        </p:blipFill>
        <p:spPr>
          <a:xfrm>
            <a:off x="8039204" y="1341855"/>
            <a:ext cx="3490062" cy="2617547"/>
          </a:xfrm>
          <a:prstGeom prst="rect">
            <a:avLst/>
          </a:prstGeom>
        </p:spPr>
      </p:pic>
      <p:pic>
        <p:nvPicPr>
          <p:cNvPr id="6" name="图片 5" descr="293128867689448626.jpg"/>
          <p:cNvPicPr>
            <a:picLocks noChangeAspect="1"/>
          </p:cNvPicPr>
          <p:nvPr/>
        </p:nvPicPr>
        <p:blipFill>
          <a:blip r:embed="rId4" cstate="print"/>
          <a:srcRect t="16635" b="33910"/>
          <a:stretch>
            <a:fillRect/>
          </a:stretch>
        </p:blipFill>
        <p:spPr>
          <a:xfrm>
            <a:off x="770182" y="4004764"/>
            <a:ext cx="3552762" cy="2635539"/>
          </a:xfrm>
          <a:prstGeom prst="rect">
            <a:avLst/>
          </a:prstGeom>
        </p:spPr>
      </p:pic>
      <p:pic>
        <p:nvPicPr>
          <p:cNvPr id="8" name="图片 7" descr="293128867689448626.jpg"/>
          <p:cNvPicPr>
            <a:picLocks noChangeAspect="1"/>
          </p:cNvPicPr>
          <p:nvPr/>
        </p:nvPicPr>
        <p:blipFill>
          <a:blip r:embed="rId5" cstate="print"/>
          <a:stretch>
            <a:fillRect/>
          </a:stretch>
        </p:blipFill>
        <p:spPr>
          <a:xfrm>
            <a:off x="7967233" y="3932794"/>
            <a:ext cx="3568627" cy="2761488"/>
          </a:xfrm>
          <a:prstGeom prst="rect">
            <a:avLst/>
          </a:prstGeom>
        </p:spPr>
      </p:pic>
      <p:sp>
        <p:nvSpPr>
          <p:cNvPr id="9" name="圆角矩形 8"/>
          <p:cNvSpPr/>
          <p:nvPr/>
        </p:nvSpPr>
        <p:spPr>
          <a:xfrm>
            <a:off x="4584619" y="4292646"/>
            <a:ext cx="3382614" cy="1871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latin typeface="微软雅黑" panose="020B0503020204020204" charset="-122"/>
                <a:ea typeface="微软雅黑" panose="020B0503020204020204" charset="-122"/>
              </a:rPr>
              <a:t>       通过班级的表彰先进活动让表现普通的学生追赶优秀，让优秀的学生继续保持优秀，每个人都有优点，每个人都值得大家学习，保持良好的竞争向上的学习氛围。</a:t>
            </a:r>
            <a:endParaRPr lang="zh-CN" altLang="en-US" dirty="0">
              <a:latin typeface="微软雅黑" panose="020B0503020204020204" charset="-122"/>
              <a:ea typeface="微软雅黑" panose="020B0503020204020204" charset="-122"/>
            </a:endParaRPr>
          </a:p>
        </p:txBody>
      </p:sp>
      <p:sp>
        <p:nvSpPr>
          <p:cNvPr id="10" name="五边形 9"/>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1" name="燕尾形 10"/>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2" name="矩形 11"/>
          <p:cNvSpPr/>
          <p:nvPr/>
        </p:nvSpPr>
        <p:spPr>
          <a:xfrm>
            <a:off x="10198319"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班级活动文化建设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10606" y="509970"/>
            <a:ext cx="9644049" cy="1832610"/>
          </a:xfrm>
          <a:prstGeom prst="rect">
            <a:avLst/>
          </a:prstGeom>
          <a:noFill/>
          <a:ln w="9525">
            <a:noFill/>
            <a:miter lim="800000"/>
          </a:ln>
          <a:effectLst/>
        </p:spPr>
        <p:txBody>
          <a:bodyPr wrap="square">
            <a:spAutoFit/>
          </a:bodyPr>
          <a:lstStyle/>
          <a:p>
            <a:r>
              <a:rPr lang="zh-CN" sz="3200" b="1" dirty="0" smtClean="0">
                <a:solidFill>
                  <a:srgbClr val="FF0000"/>
                </a:solidFill>
                <a:latin typeface="微软雅黑" panose="020B0503020204020204" charset="-122"/>
                <a:ea typeface="微软雅黑" panose="020B0503020204020204" charset="-122"/>
                <a:sym typeface="+mn-ea"/>
              </a:rPr>
              <a:t>学生内涵提升——</a:t>
            </a:r>
            <a:r>
              <a:rPr lang="zh-CN" sz="3200" b="1" dirty="0" smtClean="0">
                <a:solidFill>
                  <a:srgbClr val="FF0000"/>
                </a:solidFill>
                <a:latin typeface="微软雅黑" panose="020B0503020204020204" charset="-122"/>
                <a:ea typeface="微软雅黑" panose="020B0503020204020204" charset="-122"/>
              </a:rPr>
              <a:t>社团展演</a:t>
            </a:r>
            <a:endParaRPr lang="zh-CN" sz="32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sz="3200" b="1" dirty="0" smtClean="0">
              <a:solidFill>
                <a:srgbClr val="FF0000"/>
              </a:solidFill>
              <a:latin typeface="微软雅黑" panose="020B0503020204020204" charset="-122"/>
              <a:ea typeface="微软雅黑" panose="020B0503020204020204" charset="-122"/>
            </a:endParaRPr>
          </a:p>
          <a:p>
            <a:endParaRPr lang="en-US" altLang="zh-CN" sz="2400" b="1" dirty="0" smtClean="0">
              <a:solidFill>
                <a:srgbClr val="0070C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pic>
        <p:nvPicPr>
          <p:cNvPr id="4" name="图片 3" descr="271451354351103309.jpg"/>
          <p:cNvPicPr>
            <a:picLocks noChangeAspect="1"/>
          </p:cNvPicPr>
          <p:nvPr/>
        </p:nvPicPr>
        <p:blipFill>
          <a:blip r:embed="rId1" cstate="print"/>
          <a:stretch>
            <a:fillRect/>
          </a:stretch>
        </p:blipFill>
        <p:spPr>
          <a:xfrm>
            <a:off x="1831745" y="1233898"/>
            <a:ext cx="3832431" cy="2554954"/>
          </a:xfrm>
          <a:prstGeom prst="rect">
            <a:avLst/>
          </a:prstGeom>
        </p:spPr>
      </p:pic>
      <p:pic>
        <p:nvPicPr>
          <p:cNvPr id="8194" name="Picture 2"/>
          <p:cNvPicPr>
            <a:picLocks noChangeAspect="1" noChangeArrowheads="1"/>
          </p:cNvPicPr>
          <p:nvPr/>
        </p:nvPicPr>
        <p:blipFill>
          <a:blip r:embed="rId2" cstate="print"/>
          <a:stretch>
            <a:fillRect/>
          </a:stretch>
        </p:blipFill>
        <p:spPr bwMode="auto">
          <a:xfrm>
            <a:off x="1777769" y="3860823"/>
            <a:ext cx="3886408" cy="2590939"/>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tretch>
            <a:fillRect/>
          </a:stretch>
        </p:blipFill>
        <p:spPr bwMode="auto">
          <a:xfrm>
            <a:off x="6676137" y="1269885"/>
            <a:ext cx="3778452" cy="2518968"/>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tretch>
            <a:fillRect/>
          </a:stretch>
        </p:blipFill>
        <p:spPr bwMode="auto">
          <a:xfrm>
            <a:off x="6671764" y="3860823"/>
            <a:ext cx="3886408" cy="2590939"/>
          </a:xfrm>
          <a:prstGeom prst="rect">
            <a:avLst/>
          </a:prstGeom>
          <a:noFill/>
          <a:ln w="9525">
            <a:noFill/>
            <a:miter lim="800000"/>
            <a:headEnd/>
            <a:tailEnd/>
          </a:ln>
        </p:spPr>
      </p:pic>
      <p:sp>
        <p:nvSpPr>
          <p:cNvPr id="9" name="五边形 8"/>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燕尾形 9"/>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1" name="矩形 10"/>
          <p:cNvSpPr/>
          <p:nvPr/>
        </p:nvSpPr>
        <p:spPr>
          <a:xfrm>
            <a:off x="10198319"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班级活动文化建设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82361" y="327090"/>
            <a:ext cx="8996314" cy="1344930"/>
          </a:xfrm>
          <a:prstGeom prst="rect">
            <a:avLst/>
          </a:prstGeom>
          <a:noFill/>
          <a:ln w="9525">
            <a:noFill/>
            <a:miter lim="800000"/>
          </a:ln>
          <a:effectLst/>
        </p:spPr>
        <p:txBody>
          <a:bodyPr wrap="square">
            <a:spAutoFit/>
          </a:bodyPr>
          <a:lstStyle/>
          <a:p>
            <a:r>
              <a:rPr lang="zh-CN" sz="3200" b="1" dirty="0" smtClean="0">
                <a:solidFill>
                  <a:srgbClr val="FF0000"/>
                </a:solidFill>
                <a:latin typeface="微软雅黑" panose="020B0503020204020204" charset="-122"/>
                <a:ea typeface="微软雅黑" panose="020B0503020204020204" charset="-122"/>
                <a:sym typeface="+mn-ea"/>
              </a:rPr>
              <a:t>学生内涵提升——</a:t>
            </a:r>
            <a:r>
              <a:rPr lang="zh-CN" sz="3200" b="1" dirty="0" smtClean="0">
                <a:solidFill>
                  <a:srgbClr val="FF0000"/>
                </a:solidFill>
                <a:latin typeface="微软雅黑" panose="020B0503020204020204" charset="-122"/>
                <a:ea typeface="微软雅黑" panose="020B0503020204020204" charset="-122"/>
              </a:rPr>
              <a:t>技能竞赛</a:t>
            </a:r>
            <a:endParaRPr lang="zh-CN" sz="3200" b="1" dirty="0" smtClean="0">
              <a:solidFill>
                <a:srgbClr val="FF0000"/>
              </a:solidFill>
              <a:latin typeface="微软雅黑" panose="020B0503020204020204" charset="-122"/>
              <a:ea typeface="微软雅黑" panose="020B0503020204020204" charset="-122"/>
            </a:endParaRPr>
          </a:p>
          <a:p>
            <a:endParaRPr lang="en-US" altLang="zh-CN" sz="2400" b="1" dirty="0" smtClean="0">
              <a:solidFill>
                <a:srgbClr val="0070C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pic>
        <p:nvPicPr>
          <p:cNvPr id="3" name="图片 2" descr="271451354351103309.jpg"/>
          <p:cNvPicPr>
            <a:picLocks noChangeAspect="1"/>
          </p:cNvPicPr>
          <p:nvPr/>
        </p:nvPicPr>
        <p:blipFill>
          <a:blip r:embed="rId1" cstate="print"/>
          <a:stretch>
            <a:fillRect/>
          </a:stretch>
        </p:blipFill>
        <p:spPr>
          <a:xfrm>
            <a:off x="1831745" y="1233898"/>
            <a:ext cx="3832431" cy="2554953"/>
          </a:xfrm>
          <a:prstGeom prst="rect">
            <a:avLst/>
          </a:prstGeom>
        </p:spPr>
      </p:pic>
      <p:pic>
        <p:nvPicPr>
          <p:cNvPr id="4" name="Picture 2"/>
          <p:cNvPicPr>
            <a:picLocks noChangeAspect="1" noChangeArrowheads="1"/>
          </p:cNvPicPr>
          <p:nvPr/>
        </p:nvPicPr>
        <p:blipFill>
          <a:blip r:embed="rId2" cstate="print"/>
          <a:stretch>
            <a:fillRect/>
          </a:stretch>
        </p:blipFill>
        <p:spPr bwMode="auto">
          <a:xfrm>
            <a:off x="6527823" y="3860823"/>
            <a:ext cx="3886408" cy="2590939"/>
          </a:xfrm>
          <a:prstGeom prst="rect">
            <a:avLst/>
          </a:prstGeom>
          <a:noFill/>
          <a:ln w="9525">
            <a:noFill/>
            <a:miter lim="800000"/>
            <a:headEnd/>
            <a:tailEnd/>
          </a:ln>
        </p:spPr>
      </p:pic>
      <p:pic>
        <p:nvPicPr>
          <p:cNvPr id="5" name="Picture 3"/>
          <p:cNvPicPr>
            <a:picLocks noChangeAspect="1" noChangeArrowheads="1"/>
          </p:cNvPicPr>
          <p:nvPr/>
        </p:nvPicPr>
        <p:blipFill>
          <a:blip r:embed="rId3" cstate="print">
            <a:lum bright="10000"/>
          </a:blip>
          <a:stretch>
            <a:fillRect/>
          </a:stretch>
        </p:blipFill>
        <p:spPr bwMode="auto">
          <a:xfrm>
            <a:off x="6527823" y="1269886"/>
            <a:ext cx="3996211" cy="2518968"/>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tretch>
            <a:fillRect/>
          </a:stretch>
        </p:blipFill>
        <p:spPr bwMode="auto">
          <a:xfrm>
            <a:off x="1777769" y="3860823"/>
            <a:ext cx="3886408" cy="2590939"/>
          </a:xfrm>
          <a:prstGeom prst="rect">
            <a:avLst/>
          </a:prstGeom>
          <a:noFill/>
          <a:ln w="9525">
            <a:noFill/>
            <a:miter lim="800000"/>
            <a:headEnd/>
            <a:tailEnd/>
          </a:ln>
        </p:spPr>
      </p:pic>
      <p:sp>
        <p:nvSpPr>
          <p:cNvPr id="7" name="五边形 6"/>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 name="燕尾形 7"/>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9" name="矩形 8"/>
          <p:cNvSpPr/>
          <p:nvPr/>
        </p:nvSpPr>
        <p:spPr>
          <a:xfrm>
            <a:off x="10198319"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班级活动文化建设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656936" y="390590"/>
            <a:ext cx="9644049" cy="1710690"/>
          </a:xfrm>
          <a:prstGeom prst="rect">
            <a:avLst/>
          </a:prstGeom>
          <a:noFill/>
          <a:ln w="9525">
            <a:noFill/>
            <a:miter lim="800000"/>
          </a:ln>
          <a:effectLst/>
        </p:spPr>
        <p:txBody>
          <a:bodyPr wrap="square">
            <a:spAutoFit/>
          </a:bodyPr>
          <a:lstStyle/>
          <a:p>
            <a:r>
              <a:rPr lang="zh-CN" sz="3200" b="1" dirty="0" smtClean="0">
                <a:solidFill>
                  <a:srgbClr val="FF0000"/>
                </a:solidFill>
                <a:latin typeface="微软雅黑" panose="020B0503020204020204" charset="-122"/>
                <a:ea typeface="微软雅黑" panose="020B0503020204020204" charset="-122"/>
                <a:sym typeface="+mn-ea"/>
              </a:rPr>
              <a:t>学生内涵提升——</a:t>
            </a:r>
            <a:r>
              <a:rPr lang="zh-CN" sz="3200" b="1" dirty="0" smtClean="0">
                <a:solidFill>
                  <a:srgbClr val="FF0000"/>
                </a:solidFill>
                <a:latin typeface="微软雅黑" panose="020B0503020204020204" charset="-122"/>
                <a:ea typeface="微软雅黑" panose="020B0503020204020204" charset="-122"/>
              </a:rPr>
              <a:t>宿舍内务</a:t>
            </a:r>
            <a:endParaRPr lang="zh-CN" sz="32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smtClean="0">
              <a:solidFill>
                <a:srgbClr val="3B79CE"/>
              </a:solidFill>
              <a:latin typeface="微软雅黑" panose="020B0503020204020204" charset="-122"/>
              <a:ea typeface="微软雅黑" panose="020B0503020204020204" charset="-122"/>
            </a:endParaRPr>
          </a:p>
          <a:p>
            <a:endParaRPr lang="en-US" altLang="zh-CN" sz="2400" b="1" dirty="0" smtClean="0">
              <a:solidFill>
                <a:srgbClr val="0070C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400" b="1" dirty="0">
              <a:solidFill>
                <a:srgbClr val="3B79CE"/>
              </a:solidFill>
              <a:latin typeface="微软雅黑" panose="020B0503020204020204" charset="-122"/>
              <a:ea typeface="微软雅黑" panose="020B0503020204020204" charset="-122"/>
            </a:endParaRPr>
          </a:p>
        </p:txBody>
      </p:sp>
      <p:sp>
        <p:nvSpPr>
          <p:cNvPr id="6" name="五边形 5"/>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燕尾形 6"/>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8" name="矩形 7"/>
          <p:cNvSpPr/>
          <p:nvPr/>
        </p:nvSpPr>
        <p:spPr>
          <a:xfrm>
            <a:off x="10198319"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班级活动文化建设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latin typeface="微软雅黑" panose="020B0503020204020204" charset="-122"/>
              <a:ea typeface="微软雅黑" panose="020B0503020204020204" charset="-122"/>
            </a:endParaRPr>
          </a:p>
        </p:txBody>
      </p:sp>
      <p:pic>
        <p:nvPicPr>
          <p:cNvPr id="9" name="图片 8" descr="IMG_0406"/>
          <p:cNvPicPr>
            <a:picLocks noChangeAspect="1"/>
          </p:cNvPicPr>
          <p:nvPr/>
        </p:nvPicPr>
        <p:blipFill>
          <a:blip r:embed="rId1"/>
          <a:stretch>
            <a:fillRect/>
          </a:stretch>
        </p:blipFill>
        <p:spPr>
          <a:xfrm>
            <a:off x="4999355" y="-17606010"/>
            <a:ext cx="2638425" cy="5966460"/>
          </a:xfrm>
          <a:prstGeom prst="rect">
            <a:avLst/>
          </a:prstGeom>
        </p:spPr>
      </p:pic>
      <p:pic>
        <p:nvPicPr>
          <p:cNvPr id="11" name="图片 10" descr="IMG_0406"/>
          <p:cNvPicPr>
            <a:picLocks noChangeAspect="1"/>
          </p:cNvPicPr>
          <p:nvPr/>
        </p:nvPicPr>
        <p:blipFill>
          <a:blip r:embed="rId1"/>
          <a:stretch>
            <a:fillRect/>
          </a:stretch>
        </p:blipFill>
        <p:spPr>
          <a:xfrm>
            <a:off x="2527935" y="-12684125"/>
            <a:ext cx="2638425" cy="5966460"/>
          </a:xfrm>
          <a:prstGeom prst="rect">
            <a:avLst/>
          </a:prstGeom>
        </p:spPr>
      </p:pic>
      <p:pic>
        <p:nvPicPr>
          <p:cNvPr id="12" name="图片 11"/>
          <p:cNvPicPr>
            <a:picLocks noChangeAspect="1"/>
          </p:cNvPicPr>
          <p:nvPr/>
        </p:nvPicPr>
        <p:blipFill>
          <a:blip r:embed="rId2"/>
          <a:stretch>
            <a:fillRect/>
          </a:stretch>
        </p:blipFill>
        <p:spPr>
          <a:xfrm>
            <a:off x="657225" y="1106805"/>
            <a:ext cx="6501130" cy="5608320"/>
          </a:xfrm>
          <a:prstGeom prst="rect">
            <a:avLst/>
          </a:prstGeom>
        </p:spPr>
      </p:pic>
      <p:pic>
        <p:nvPicPr>
          <p:cNvPr id="14" name="图片 13"/>
          <p:cNvPicPr>
            <a:picLocks noChangeAspect="1"/>
          </p:cNvPicPr>
          <p:nvPr/>
        </p:nvPicPr>
        <p:blipFill>
          <a:blip r:embed="rId3"/>
          <a:stretch>
            <a:fillRect/>
          </a:stretch>
        </p:blipFill>
        <p:spPr>
          <a:xfrm>
            <a:off x="2770505" y="1056640"/>
            <a:ext cx="6650355" cy="5687060"/>
          </a:xfrm>
          <a:prstGeom prst="rect">
            <a:avLst/>
          </a:prstGeom>
        </p:spPr>
      </p:pic>
      <p:pic>
        <p:nvPicPr>
          <p:cNvPr id="15" name="图片 14"/>
          <p:cNvPicPr>
            <a:picLocks noChangeAspect="1"/>
          </p:cNvPicPr>
          <p:nvPr/>
        </p:nvPicPr>
        <p:blipFill>
          <a:blip r:embed="rId4"/>
          <a:stretch>
            <a:fillRect/>
          </a:stretch>
        </p:blipFill>
        <p:spPr>
          <a:xfrm>
            <a:off x="3596005" y="1056640"/>
            <a:ext cx="7361555" cy="5650230"/>
          </a:xfrm>
          <a:prstGeom prst="rect">
            <a:avLst/>
          </a:prstGeom>
        </p:spPr>
      </p:pic>
      <p:pic>
        <p:nvPicPr>
          <p:cNvPr id="13" name="图片 12"/>
          <p:cNvPicPr>
            <a:picLocks noChangeAspect="1"/>
          </p:cNvPicPr>
          <p:nvPr/>
        </p:nvPicPr>
        <p:blipFill>
          <a:blip r:embed="rId5"/>
          <a:stretch>
            <a:fillRect/>
          </a:stretch>
        </p:blipFill>
        <p:spPr>
          <a:xfrm>
            <a:off x="1477645" y="1056640"/>
            <a:ext cx="8416925" cy="5708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6715" y="326390"/>
            <a:ext cx="11499215" cy="1742440"/>
          </a:xfrm>
          <a:prstGeom prst="rect">
            <a:avLst/>
          </a:prstGeom>
          <a:noFill/>
        </p:spPr>
        <p:txBody>
          <a:bodyPr wrap="square" rtlCol="0">
            <a:spAutoFit/>
          </a:bodyPr>
          <a:p>
            <a:r>
              <a:rPr lang="zh-CN" altLang="en-US" sz="3600" b="1">
                <a:solidFill>
                  <a:srgbClr val="FF0000"/>
                </a:solidFill>
                <a:latin typeface="黑体" panose="02010609060101010101" charset="-122"/>
                <a:ea typeface="黑体" panose="02010609060101010101" charset="-122"/>
              </a:rPr>
              <a:t>“乐”，取义阳光、快乐。</a:t>
            </a:r>
            <a:r>
              <a:rPr lang="zh-CN" altLang="en-US" sz="3600"/>
              <a:t>每天早上7:20走进珠海一职校园，我们随处得到学生的文明问候，看到忙碌的社团活动，8:00正式开始激情四射的大课间。</a:t>
            </a:r>
            <a:endParaRPr lang="zh-CN" altLang="en-US" sz="3600"/>
          </a:p>
        </p:txBody>
      </p:sp>
      <p:pic>
        <p:nvPicPr>
          <p:cNvPr id="4" name="图片 3" descr="跆拳道社社员 荣获 2015年广东省跆拳道公开赛团体总冠军、品势总分第一名、搏击总分第一名、团体总分第一名"/>
          <p:cNvPicPr>
            <a:picLocks noChangeAspect="1"/>
          </p:cNvPicPr>
          <p:nvPr/>
        </p:nvPicPr>
        <p:blipFill>
          <a:blip r:embed="rId1"/>
          <a:stretch>
            <a:fillRect/>
          </a:stretch>
        </p:blipFill>
        <p:spPr>
          <a:xfrm>
            <a:off x="1149350" y="2263140"/>
            <a:ext cx="7350125" cy="4135120"/>
          </a:xfrm>
          <a:prstGeom prst="rect">
            <a:avLst/>
          </a:prstGeom>
        </p:spPr>
      </p:pic>
      <p:pic>
        <p:nvPicPr>
          <p:cNvPr id="5" name="图片 4" descr="舞蹈队荣获2015-2016学年度广东省优秀学生社团"/>
          <p:cNvPicPr>
            <a:picLocks noChangeAspect="1"/>
          </p:cNvPicPr>
          <p:nvPr/>
        </p:nvPicPr>
        <p:blipFill>
          <a:blip r:embed="rId2"/>
          <a:stretch>
            <a:fillRect/>
          </a:stretch>
        </p:blipFill>
        <p:spPr>
          <a:xfrm>
            <a:off x="1894840" y="2025650"/>
            <a:ext cx="3841750" cy="4804410"/>
          </a:xfrm>
          <a:prstGeom prst="rect">
            <a:avLst/>
          </a:prstGeom>
        </p:spPr>
      </p:pic>
      <p:pic>
        <p:nvPicPr>
          <p:cNvPr id="6" name="图片 5" descr="珠海高中生街舞校际交流赛获得冠、亚军"/>
          <p:cNvPicPr>
            <a:picLocks noChangeAspect="1"/>
          </p:cNvPicPr>
          <p:nvPr/>
        </p:nvPicPr>
        <p:blipFill>
          <a:blip r:embed="rId3"/>
          <a:stretch>
            <a:fillRect/>
          </a:stretch>
        </p:blipFill>
        <p:spPr>
          <a:xfrm>
            <a:off x="2948940" y="2068830"/>
            <a:ext cx="6375400" cy="4786630"/>
          </a:xfrm>
          <a:prstGeom prst="rect">
            <a:avLst/>
          </a:prstGeom>
        </p:spPr>
      </p:pic>
      <p:pic>
        <p:nvPicPr>
          <p:cNvPr id="7" name="图片 6" descr="获奖统计"/>
          <p:cNvPicPr>
            <a:picLocks noChangeAspect="1"/>
          </p:cNvPicPr>
          <p:nvPr/>
        </p:nvPicPr>
        <p:blipFill>
          <a:blip r:embed="rId4"/>
          <a:stretch>
            <a:fillRect/>
          </a:stretch>
        </p:blipFill>
        <p:spPr>
          <a:xfrm>
            <a:off x="3773805" y="2415540"/>
            <a:ext cx="7261860" cy="4024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QQ截图20161111201029"/>
          <p:cNvPicPr>
            <a:picLocks noChangeAspect="1"/>
          </p:cNvPicPr>
          <p:nvPr/>
        </p:nvPicPr>
        <p:blipFill>
          <a:blip r:embed="rId1" cstate="print"/>
          <a:stretch>
            <a:fillRect/>
          </a:stretch>
        </p:blipFill>
        <p:spPr>
          <a:xfrm>
            <a:off x="8902700" y="1121410"/>
            <a:ext cx="2986405" cy="4754245"/>
          </a:xfrm>
          <a:prstGeom prst="rect">
            <a:avLst/>
          </a:prstGeom>
        </p:spPr>
      </p:pic>
      <p:pic>
        <p:nvPicPr>
          <p:cNvPr id="6" name="图片 5" descr="QQ截图20161111201133"/>
          <p:cNvPicPr>
            <a:picLocks noChangeAspect="1"/>
          </p:cNvPicPr>
          <p:nvPr/>
        </p:nvPicPr>
        <p:blipFill>
          <a:blip r:embed="rId2" cstate="print"/>
          <a:stretch>
            <a:fillRect/>
          </a:stretch>
        </p:blipFill>
        <p:spPr>
          <a:xfrm>
            <a:off x="371475" y="1247775"/>
            <a:ext cx="3493770" cy="4772025"/>
          </a:xfrm>
          <a:prstGeom prst="rect">
            <a:avLst/>
          </a:prstGeom>
        </p:spPr>
      </p:pic>
      <p:pic>
        <p:nvPicPr>
          <p:cNvPr id="7" name="图片 6" descr="IMG_0762"/>
          <p:cNvPicPr>
            <a:picLocks noChangeAspect="1"/>
          </p:cNvPicPr>
          <p:nvPr/>
        </p:nvPicPr>
        <p:blipFill>
          <a:blip r:embed="rId3" cstate="print"/>
          <a:srcRect t="9079"/>
          <a:stretch>
            <a:fillRect/>
          </a:stretch>
        </p:blipFill>
        <p:spPr>
          <a:xfrm>
            <a:off x="6213475" y="1120775"/>
            <a:ext cx="2794000" cy="4827270"/>
          </a:xfrm>
          <a:prstGeom prst="rect">
            <a:avLst/>
          </a:prstGeom>
        </p:spPr>
      </p:pic>
      <p:pic>
        <p:nvPicPr>
          <p:cNvPr id="8" name="图片 7" descr="IMG_0763"/>
          <p:cNvPicPr>
            <a:picLocks noChangeAspect="1"/>
          </p:cNvPicPr>
          <p:nvPr/>
        </p:nvPicPr>
        <p:blipFill>
          <a:blip r:embed="rId4" cstate="print"/>
          <a:srcRect t="4161"/>
          <a:stretch>
            <a:fillRect/>
          </a:stretch>
        </p:blipFill>
        <p:spPr>
          <a:xfrm>
            <a:off x="3436620" y="1121410"/>
            <a:ext cx="2564765" cy="4831080"/>
          </a:xfrm>
          <a:prstGeom prst="rect">
            <a:avLst/>
          </a:prstGeom>
        </p:spPr>
      </p:pic>
      <p:sp>
        <p:nvSpPr>
          <p:cNvPr id="11" name="五边形 10"/>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2" name="燕尾形 11"/>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3" name="矩形 12"/>
          <p:cNvSpPr/>
          <p:nvPr/>
        </p:nvSpPr>
        <p:spPr>
          <a:xfrm>
            <a:off x="10198319"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班级精神文化建设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latin typeface="微软雅黑" panose="020B0503020204020204" charset="-122"/>
              <a:ea typeface="微软雅黑" panose="020B0503020204020204" charset="-122"/>
            </a:endParaRPr>
          </a:p>
        </p:txBody>
      </p:sp>
      <p:sp>
        <p:nvSpPr>
          <p:cNvPr id="5" name="标题 1"/>
          <p:cNvSpPr>
            <a:spLocks noGrp="1"/>
          </p:cNvSpPr>
          <p:nvPr/>
        </p:nvSpPr>
        <p:spPr>
          <a:xfrm>
            <a:off x="838200" y="81915"/>
            <a:ext cx="10515600" cy="1038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smtClean="0">
                <a:solidFill>
                  <a:srgbClr val="FF0000"/>
                </a:solidFill>
                <a:latin typeface="微软雅黑" panose="020B0503020204020204" charset="-122"/>
                <a:ea typeface="微软雅黑" panose="020B0503020204020204" charset="-122"/>
                <a:sym typeface="+mn-ea"/>
              </a:rPr>
              <a:t>实现三个目标：</a:t>
            </a:r>
            <a:r>
              <a:rPr lang="en-US" altLang="zh-CN" b="1" dirty="0" smtClean="0">
                <a:solidFill>
                  <a:srgbClr val="FF0000"/>
                </a:solidFill>
                <a:latin typeface="微软雅黑" panose="020B0503020204020204" charset="-122"/>
                <a:ea typeface="微软雅黑" panose="020B0503020204020204" charset="-122"/>
                <a:sym typeface="+mn-ea"/>
              </a:rPr>
              <a:t>——</a:t>
            </a:r>
            <a:r>
              <a:rPr lang="zh-CN" altLang="en-US">
                <a:solidFill>
                  <a:srgbClr val="FF0000"/>
                </a:solidFill>
              </a:rPr>
              <a:t>行、知、悟</a:t>
            </a:r>
            <a:endParaRPr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 name="矩形 2"/>
          <p:cNvSpPr/>
          <p:nvPr/>
        </p:nvSpPr>
        <p:spPr>
          <a:xfrm>
            <a:off x="10198319" y="326721"/>
            <a:ext cx="1367440" cy="722630"/>
          </a:xfrm>
          <a:prstGeom prst="rect">
            <a:avLst/>
          </a:prstGeom>
        </p:spPr>
        <p:txBody>
          <a:bodyPr wrap="square">
            <a:spAutoFit/>
          </a:bodyPr>
          <a:lstStyle/>
          <a:p>
            <a:pPr algn="ctr"/>
            <a:r>
              <a:rPr lang="zh-CN" altLang="en-US" sz="2000" b="1" dirty="0" smtClean="0">
                <a:solidFill>
                  <a:srgbClr val="F6F6F6"/>
                </a:solidFill>
                <a:latin typeface="微软雅黑" panose="020B0503020204020204" charset="-122"/>
                <a:ea typeface="微软雅黑" panose="020B0503020204020204" charset="-122"/>
              </a:rPr>
              <a:t>班主任</a:t>
            </a:r>
            <a:endParaRPr lang="en-US" altLang="zh-CN" sz="2000" b="1" dirty="0" smtClean="0">
              <a:solidFill>
                <a:srgbClr val="F6F6F6"/>
              </a:solidFill>
              <a:latin typeface="微软雅黑" panose="020B0503020204020204" charset="-122"/>
              <a:ea typeface="微软雅黑" panose="020B0503020204020204" charset="-122"/>
            </a:endParaRPr>
          </a:p>
          <a:p>
            <a:pPr algn="ctr"/>
            <a:r>
              <a:rPr lang="zh-CN" altLang="en-US" sz="2000" b="1" dirty="0" smtClean="0">
                <a:solidFill>
                  <a:srgbClr val="F6F6F6"/>
                </a:solidFill>
                <a:latin typeface="微软雅黑" panose="020B0503020204020204" charset="-122"/>
                <a:ea typeface="微软雅黑" panose="020B0503020204020204" charset="-122"/>
              </a:rPr>
              <a:t>队伍建设</a:t>
            </a:r>
            <a:endParaRPr lang="zh-CN" altLang="en-US" sz="2000" b="1" dirty="0">
              <a:solidFill>
                <a:srgbClr val="F6F6F6"/>
              </a:solidFill>
              <a:latin typeface="微软雅黑" panose="020B0503020204020204" charset="-122"/>
              <a:ea typeface="微软雅黑" panose="020B0503020204020204" charset="-122"/>
            </a:endParaRPr>
          </a:p>
        </p:txBody>
      </p:sp>
      <p:sp>
        <p:nvSpPr>
          <p:cNvPr id="4" name="燕尾形 3"/>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pic>
        <p:nvPicPr>
          <p:cNvPr id="138241" name="Picture 1" descr="C:\Users\Lenovo\Documents\Tencent Files\175945646\Image\C2C\1}WCVK50OMOI)OWAQ9ME)(L.jpg"/>
          <p:cNvPicPr>
            <a:picLocks noChangeAspect="1" noChangeArrowheads="1"/>
          </p:cNvPicPr>
          <p:nvPr/>
        </p:nvPicPr>
        <p:blipFill>
          <a:blip r:embed="rId1" cstate="print"/>
          <a:srcRect l="2990" r="738"/>
          <a:stretch>
            <a:fillRect/>
          </a:stretch>
        </p:blipFill>
        <p:spPr bwMode="auto">
          <a:xfrm>
            <a:off x="266388" y="1557767"/>
            <a:ext cx="11587253" cy="4866625"/>
          </a:xfrm>
          <a:prstGeom prst="rect">
            <a:avLst/>
          </a:prstGeom>
          <a:noFill/>
        </p:spPr>
      </p:pic>
      <p:sp>
        <p:nvSpPr>
          <p:cNvPr id="6" name="标题 5"/>
          <p:cNvSpPr>
            <a:spLocks noGrp="1"/>
          </p:cNvSpPr>
          <p:nvPr>
            <p:ph type="title"/>
          </p:nvPr>
        </p:nvSpPr>
        <p:spPr>
          <a:xfrm>
            <a:off x="838200" y="81915"/>
            <a:ext cx="10515600" cy="1325563"/>
          </a:xfrm>
        </p:spPr>
        <p:txBody>
          <a:bodyPr/>
          <a:p>
            <a:r>
              <a:rPr lang="zh-CN" altLang="en-US" b="1" dirty="0" smtClean="0">
                <a:solidFill>
                  <a:srgbClr val="FF0000"/>
                </a:solidFill>
                <a:latin typeface="微软雅黑" panose="020B0503020204020204" charset="-122"/>
                <a:ea typeface="微软雅黑" panose="020B0503020204020204" charset="-122"/>
                <a:sym typeface="+mn-ea"/>
              </a:rPr>
              <a:t>实现三个目标：</a:t>
            </a:r>
            <a:r>
              <a:rPr lang="en-US" altLang="zh-CN" b="1" dirty="0" smtClean="0">
                <a:solidFill>
                  <a:srgbClr val="FF0000"/>
                </a:solidFill>
                <a:latin typeface="微软雅黑" panose="020B0503020204020204" charset="-122"/>
                <a:ea typeface="微软雅黑" panose="020B0503020204020204" charset="-122"/>
                <a:sym typeface="+mn-ea"/>
              </a:rPr>
              <a:t>——</a:t>
            </a:r>
            <a:r>
              <a:rPr lang="zh-CN" altLang="en-US">
                <a:solidFill>
                  <a:srgbClr val="FF0000"/>
                </a:solidFill>
              </a:rPr>
              <a:t>行、知、悟</a:t>
            </a:r>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81915"/>
            <a:ext cx="10515600" cy="1325563"/>
          </a:xfrm>
        </p:spPr>
        <p:txBody>
          <a:bodyPr/>
          <a:p>
            <a:r>
              <a:rPr lang="zh-CN" altLang="en-US" b="1" dirty="0" smtClean="0">
                <a:solidFill>
                  <a:srgbClr val="FF0000"/>
                </a:solidFill>
                <a:latin typeface="微软雅黑" panose="020B0503020204020204" charset="-122"/>
                <a:ea typeface="微软雅黑" panose="020B0503020204020204" charset="-122"/>
                <a:sym typeface="+mn-ea"/>
              </a:rPr>
              <a:t>实现三个目标：</a:t>
            </a:r>
            <a:r>
              <a:rPr lang="en-US" altLang="zh-CN" b="1" dirty="0" smtClean="0">
                <a:solidFill>
                  <a:srgbClr val="FF0000"/>
                </a:solidFill>
                <a:latin typeface="微软雅黑" panose="020B0503020204020204" charset="-122"/>
                <a:ea typeface="微软雅黑" panose="020B0503020204020204" charset="-122"/>
                <a:sym typeface="+mn-ea"/>
              </a:rPr>
              <a:t>——</a:t>
            </a:r>
            <a:r>
              <a:rPr lang="zh-CN" altLang="en-US">
                <a:solidFill>
                  <a:srgbClr val="FF0000"/>
                </a:solidFill>
              </a:rPr>
              <a:t>行、知、悟</a:t>
            </a:r>
            <a:endParaRPr lang="zh-CN" altLang="en-US">
              <a:solidFill>
                <a:srgbClr val="FF0000"/>
              </a:solidFill>
            </a:endParaRPr>
          </a:p>
        </p:txBody>
      </p:sp>
      <p:pic>
        <p:nvPicPr>
          <p:cNvPr id="4" name="内容占位符 3" descr="IMG_0259"/>
          <p:cNvPicPr>
            <a:picLocks noChangeAspect="1"/>
          </p:cNvPicPr>
          <p:nvPr>
            <p:ph idx="1"/>
          </p:nvPr>
        </p:nvPicPr>
        <p:blipFill>
          <a:blip r:embed="rId1"/>
          <a:stretch>
            <a:fillRect/>
          </a:stretch>
        </p:blipFill>
        <p:spPr>
          <a:xfrm>
            <a:off x="518160" y="1528445"/>
            <a:ext cx="3715385" cy="5143500"/>
          </a:xfrm>
          <a:prstGeom prst="rect">
            <a:avLst/>
          </a:prstGeom>
        </p:spPr>
      </p:pic>
      <p:pic>
        <p:nvPicPr>
          <p:cNvPr id="5" name="图片 4" descr="IMG_0277"/>
          <p:cNvPicPr>
            <a:picLocks noChangeAspect="1"/>
          </p:cNvPicPr>
          <p:nvPr/>
        </p:nvPicPr>
        <p:blipFill>
          <a:blip r:embed="rId2"/>
          <a:stretch>
            <a:fillRect/>
          </a:stretch>
        </p:blipFill>
        <p:spPr>
          <a:xfrm>
            <a:off x="4417060" y="1040765"/>
            <a:ext cx="4234815" cy="5631180"/>
          </a:xfrm>
          <a:prstGeom prst="rect">
            <a:avLst/>
          </a:prstGeom>
          <a:solidFill>
            <a:schemeClr val="lt1"/>
          </a:solidFill>
        </p:spPr>
      </p:pic>
      <p:pic>
        <p:nvPicPr>
          <p:cNvPr id="6" name="图片 5" descr="IMG_0269"/>
          <p:cNvPicPr>
            <a:picLocks noChangeAspect="1"/>
          </p:cNvPicPr>
          <p:nvPr/>
        </p:nvPicPr>
        <p:blipFill>
          <a:blip r:embed="rId3"/>
          <a:stretch>
            <a:fillRect/>
          </a:stretch>
        </p:blipFill>
        <p:spPr>
          <a:xfrm>
            <a:off x="3372485" y="1239520"/>
            <a:ext cx="8630920" cy="5580380"/>
          </a:xfrm>
          <a:prstGeom prst="rect">
            <a:avLst/>
          </a:prstGeom>
          <a:solidFill>
            <a:schemeClr val="lt1"/>
          </a:solidFill>
        </p:spPr>
      </p:pic>
      <p:pic>
        <p:nvPicPr>
          <p:cNvPr id="8" name="图片 7" descr="图片4"/>
          <p:cNvPicPr>
            <a:picLocks noChangeAspect="1"/>
          </p:cNvPicPr>
          <p:nvPr/>
        </p:nvPicPr>
        <p:blipFill>
          <a:blip r:embed="rId4"/>
          <a:stretch>
            <a:fillRect/>
          </a:stretch>
        </p:blipFill>
        <p:spPr>
          <a:xfrm>
            <a:off x="1524000" y="1407795"/>
            <a:ext cx="8337550" cy="5450205"/>
          </a:xfrm>
          <a:prstGeom prst="rect">
            <a:avLst/>
          </a:prstGeom>
          <a:solidFill>
            <a:schemeClr val="lt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47090" y="1422400"/>
            <a:ext cx="10568305" cy="3139440"/>
          </a:xfrm>
          <a:prstGeom prst="rect">
            <a:avLst/>
          </a:prstGeom>
          <a:noFill/>
        </p:spPr>
        <p:txBody>
          <a:bodyPr wrap="square" rtlCol="0">
            <a:spAutoFit/>
          </a:bodyPr>
          <a:p>
            <a:r>
              <a:rPr lang="zh-CN" altLang="en-US" sz="4000">
                <a:latin typeface="黑体" panose="02010609060101010101" charset="-122"/>
                <a:ea typeface="黑体" panose="02010609060101010101" charset="-122"/>
              </a:rPr>
              <a:t>班级文化建设是一个细碎而复杂的过程，我校也只是根据自身的特点积极开展工作，取得一点成效，我们希望通过今天的抛砖引玉，给各位同行提供参考，更希望大家能给予珠海一职支持，不吝赐教。欢迎同行们来珠海一职指导！</a:t>
            </a:r>
            <a:endParaRPr lang="zh-CN" altLang="en-US" sz="40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61465" y="1483360"/>
            <a:ext cx="9210675" cy="3752850"/>
          </a:xfrm>
          <a:prstGeom prst="rect">
            <a:avLst/>
          </a:prstGeom>
          <a:noFill/>
        </p:spPr>
        <p:txBody>
          <a:bodyPr wrap="square" rtlCol="0">
            <a:spAutoFit/>
          </a:bodyPr>
          <a:p>
            <a:pPr algn="ctr"/>
            <a:r>
              <a:rPr lang="zh-CN" altLang="en-US" sz="6000" b="1">
                <a:solidFill>
                  <a:srgbClr val="FF0000"/>
                </a:solidFill>
                <a:latin typeface="微软雅黑" panose="020B0503020204020204" charset="-122"/>
                <a:ea typeface="微软雅黑" panose="020B0503020204020204" charset="-122"/>
              </a:rPr>
              <a:t>感  谢  聆  听</a:t>
            </a:r>
            <a:endParaRPr lang="zh-CN" altLang="en-US" sz="6000" b="1">
              <a:solidFill>
                <a:srgbClr val="FF0000"/>
              </a:solidFill>
              <a:latin typeface="微软雅黑" panose="020B0503020204020204" charset="-122"/>
              <a:ea typeface="微软雅黑" panose="020B0503020204020204" charset="-122"/>
            </a:endParaRPr>
          </a:p>
          <a:p>
            <a:pPr algn="ctr"/>
            <a:endParaRPr lang="zh-CN" altLang="en-US" sz="4400" b="1">
              <a:latin typeface="微软雅黑" panose="020B0503020204020204" charset="-122"/>
              <a:ea typeface="微软雅黑" panose="020B0503020204020204" charset="-122"/>
            </a:endParaRPr>
          </a:p>
          <a:p>
            <a:pPr algn="ctr"/>
            <a:endParaRPr lang="zh-CN" altLang="en-US" sz="4400" b="1">
              <a:latin typeface="微软雅黑" panose="020B0503020204020204" charset="-122"/>
              <a:ea typeface="微软雅黑" panose="020B0503020204020204" charset="-122"/>
            </a:endParaRPr>
          </a:p>
          <a:p>
            <a:pPr algn="ctr"/>
            <a:r>
              <a:rPr lang="zh-CN" altLang="en-US" sz="4400" b="1">
                <a:latin typeface="微软雅黑" panose="020B0503020204020204" charset="-122"/>
                <a:ea typeface="微软雅黑" panose="020B0503020204020204" charset="-122"/>
              </a:rPr>
              <a:t>联系电话：</a:t>
            </a:r>
            <a:r>
              <a:rPr lang="en-US" altLang="zh-CN" sz="4400" b="1">
                <a:latin typeface="微软雅黑" panose="020B0503020204020204" charset="-122"/>
                <a:ea typeface="微软雅黑" panose="020B0503020204020204" charset="-122"/>
              </a:rPr>
              <a:t>18023002823</a:t>
            </a:r>
            <a:endParaRPr lang="en-US" altLang="zh-CN" sz="4400" b="1">
              <a:latin typeface="微软雅黑" panose="020B0503020204020204" charset="-122"/>
              <a:ea typeface="微软雅黑" panose="020B0503020204020204" charset="-122"/>
            </a:endParaRPr>
          </a:p>
          <a:p>
            <a:pPr algn="ctr"/>
            <a:r>
              <a:rPr lang="en-US" altLang="zh-CN" sz="4400" b="1">
                <a:latin typeface="微软雅黑" panose="020B0503020204020204" charset="-122"/>
                <a:ea typeface="微软雅黑" panose="020B0503020204020204" charset="-122"/>
              </a:rPr>
              <a:t>QQ  :23066083</a:t>
            </a:r>
            <a:endParaRPr lang="en-US" altLang="zh-CN" sz="4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b="1">
                <a:solidFill>
                  <a:srgbClr val="FF0000"/>
                </a:solidFill>
              </a:rPr>
              <a:t>珠海一职和乐班级文化建设汇报</a:t>
            </a:r>
            <a:endParaRPr lang="zh-CN" altLang="en-US" b="1">
              <a:solidFill>
                <a:srgbClr val="FF0000"/>
              </a:solidFill>
            </a:endParaRPr>
          </a:p>
        </p:txBody>
      </p:sp>
      <p:sp>
        <p:nvSpPr>
          <p:cNvPr id="3" name="内容占位符 2"/>
          <p:cNvSpPr>
            <a:spLocks noGrp="1"/>
          </p:cNvSpPr>
          <p:nvPr>
            <p:ph idx="1"/>
          </p:nvPr>
        </p:nvSpPr>
        <p:spPr>
          <a:xfrm>
            <a:off x="838200" y="1825625"/>
            <a:ext cx="11148695" cy="4351655"/>
          </a:xfrm>
        </p:spPr>
        <p:txBody>
          <a:bodyPr/>
          <a:p>
            <a:r>
              <a:rPr lang="zh-CN" altLang="en-US" sz="3600" b="1">
                <a:latin typeface="仿宋" panose="02010609060101010101" charset="-122"/>
                <a:ea typeface="仿宋" panose="02010609060101010101" charset="-122"/>
              </a:rPr>
              <a:t>一个中心</a:t>
            </a:r>
            <a:endParaRPr lang="zh-CN" altLang="en-US" sz="3600" b="1">
              <a:latin typeface="仿宋" panose="02010609060101010101" charset="-122"/>
              <a:ea typeface="仿宋" panose="02010609060101010101" charset="-122"/>
            </a:endParaRPr>
          </a:p>
          <a:p>
            <a:r>
              <a:rPr lang="zh-CN" altLang="en-US" sz="3600" b="1">
                <a:latin typeface="仿宋" panose="02010609060101010101" charset="-122"/>
                <a:ea typeface="仿宋" panose="02010609060101010101" charset="-122"/>
              </a:rPr>
              <a:t>以</a:t>
            </a:r>
            <a:r>
              <a:rPr lang="en-US" altLang="zh-CN" sz="3600" b="1">
                <a:latin typeface="仿宋" panose="02010609060101010101" charset="-122"/>
                <a:ea typeface="仿宋" panose="02010609060101010101" charset="-122"/>
              </a:rPr>
              <a:t>“</a:t>
            </a:r>
            <a:r>
              <a:rPr lang="zh-CN" altLang="en-US" sz="3600" b="1">
                <a:latin typeface="仿宋" panose="02010609060101010101" charset="-122"/>
                <a:ea typeface="仿宋" panose="02010609060101010101" charset="-122"/>
              </a:rPr>
              <a:t>和</a:t>
            </a:r>
            <a:r>
              <a:rPr lang="zh-CN" altLang="en-US" sz="3600" b="1">
                <a:latin typeface="仿宋" panose="02010609060101010101" charset="-122"/>
                <a:ea typeface="仿宋" panose="02010609060101010101" charset="-122"/>
                <a:cs typeface="Arial" panose="020B0604020202020204" pitchFamily="34" charset="0"/>
              </a:rPr>
              <a:t>·乐</a:t>
            </a:r>
            <a:r>
              <a:rPr lang="en-US" altLang="zh-CN" sz="3600" b="1">
                <a:latin typeface="仿宋" panose="02010609060101010101" charset="-122"/>
                <a:ea typeface="仿宋" panose="02010609060101010101" charset="-122"/>
                <a:cs typeface="Arial" panose="020B0604020202020204" pitchFamily="34" charset="0"/>
              </a:rPr>
              <a:t>”</a:t>
            </a:r>
            <a:r>
              <a:rPr lang="zh-CN" altLang="en-US" sz="3600" b="1">
                <a:latin typeface="仿宋" panose="02010609060101010101" charset="-122"/>
                <a:ea typeface="仿宋" panose="02010609060101010101" charset="-122"/>
                <a:cs typeface="Arial" panose="020B0604020202020204" pitchFamily="34" charset="0"/>
              </a:rPr>
              <a:t>为中心，彰显专业特色、体现班级精神</a:t>
            </a:r>
            <a:endParaRPr lang="zh-CN" altLang="en-US" sz="3600" b="1">
              <a:latin typeface="仿宋" panose="02010609060101010101" charset="-122"/>
              <a:ea typeface="仿宋" panose="02010609060101010101" charset="-122"/>
              <a:cs typeface="Arial" panose="020B0604020202020204" pitchFamily="34" charset="0"/>
            </a:endParaRPr>
          </a:p>
          <a:p>
            <a:r>
              <a:rPr lang="zh-CN" altLang="en-US" sz="3600" b="1">
                <a:latin typeface="仿宋" panose="02010609060101010101" charset="-122"/>
                <a:ea typeface="仿宋" panose="02010609060101010101" charset="-122"/>
                <a:cs typeface="Arial" panose="020B0604020202020204" pitchFamily="34" charset="0"/>
              </a:rPr>
              <a:t>二个层面</a:t>
            </a:r>
            <a:endParaRPr lang="zh-CN" altLang="en-US" sz="3600" b="1">
              <a:latin typeface="仿宋" panose="02010609060101010101" charset="-122"/>
              <a:ea typeface="仿宋" panose="02010609060101010101" charset="-122"/>
              <a:cs typeface="Arial" panose="020B0604020202020204" pitchFamily="34" charset="0"/>
            </a:endParaRPr>
          </a:p>
          <a:p>
            <a:r>
              <a:rPr lang="zh-CN" altLang="en-US" sz="3600" b="1">
                <a:latin typeface="仿宋" panose="02010609060101010101" charset="-122"/>
                <a:ea typeface="仿宋" panose="02010609060101010101" charset="-122"/>
                <a:cs typeface="Arial" panose="020B0604020202020204" pitchFamily="34" charset="0"/>
              </a:rPr>
              <a:t>有物化显现，有内涵提升</a:t>
            </a:r>
            <a:endParaRPr lang="zh-CN" altLang="en-US" sz="3600" b="1">
              <a:latin typeface="仿宋" panose="02010609060101010101" charset="-122"/>
              <a:ea typeface="仿宋" panose="02010609060101010101" charset="-122"/>
              <a:cs typeface="Arial" panose="020B0604020202020204" pitchFamily="34" charset="0"/>
            </a:endParaRPr>
          </a:p>
          <a:p>
            <a:r>
              <a:rPr lang="zh-CN" altLang="en-US" sz="3600" b="1">
                <a:latin typeface="仿宋" panose="02010609060101010101" charset="-122"/>
                <a:ea typeface="仿宋" panose="02010609060101010101" charset="-122"/>
                <a:cs typeface="Arial" panose="020B0604020202020204" pitchFamily="34" charset="0"/>
              </a:rPr>
              <a:t>三个目标</a:t>
            </a:r>
            <a:endParaRPr lang="zh-CN" altLang="en-US" sz="3600" b="1">
              <a:latin typeface="仿宋" panose="02010609060101010101" charset="-122"/>
              <a:ea typeface="仿宋" panose="02010609060101010101" charset="-122"/>
              <a:cs typeface="Arial" panose="020B0604020202020204" pitchFamily="34" charset="0"/>
            </a:endParaRPr>
          </a:p>
          <a:p>
            <a:r>
              <a:rPr lang="zh-CN" altLang="en-US" sz="3600" b="1">
                <a:latin typeface="仿宋" panose="02010609060101010101" charset="-122"/>
                <a:ea typeface="仿宋" panose="02010609060101010101" charset="-122"/>
                <a:cs typeface="Arial" panose="020B0604020202020204" pitchFamily="34" charset="0"/>
              </a:rPr>
              <a:t>行、知、悟</a:t>
            </a:r>
            <a:endParaRPr lang="zh-CN" altLang="en-US" sz="3600" b="1">
              <a:latin typeface="仿宋" panose="02010609060101010101" charset="-122"/>
              <a:ea typeface="仿宋" panose="02010609060101010101" charset="-122"/>
              <a:cs typeface="Arial" panose="020B0604020202020204" pitchFamily="34" charset="0"/>
            </a:endParaRPr>
          </a:p>
          <a:p>
            <a:endParaRPr lang="zh-CN" altLang="en-US" sz="3600">
              <a:cs typeface="Arial" panose="020B0604020202020204" pitchFamily="34" charset="0"/>
            </a:endParaRPr>
          </a:p>
        </p:txBody>
      </p:sp>
      <p:pic>
        <p:nvPicPr>
          <p:cNvPr id="4" name="图片 3"/>
          <p:cNvPicPr>
            <a:picLocks noChangeAspect="1"/>
          </p:cNvPicPr>
          <p:nvPr/>
        </p:nvPicPr>
        <p:blipFill>
          <a:blip r:embed="rId1"/>
          <a:stretch>
            <a:fillRect/>
          </a:stretch>
        </p:blipFill>
        <p:spPr>
          <a:xfrm>
            <a:off x="6474460" y="3188970"/>
            <a:ext cx="5429885" cy="3578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2"/>
          <p:cNvSpPr>
            <a:spLocks noGrp="1"/>
          </p:cNvSpPr>
          <p:nvPr/>
        </p:nvSpPr>
        <p:spPr>
          <a:xfrm>
            <a:off x="447040" y="397510"/>
            <a:ext cx="11561445" cy="4351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400" b="1">
                <a:solidFill>
                  <a:srgbClr val="FF0000"/>
                </a:solidFill>
                <a:latin typeface="+mj-lt"/>
                <a:ea typeface="+mj-ea"/>
                <a:cs typeface="+mj-cs"/>
              </a:rPr>
              <a:t>一个中心：</a:t>
            </a:r>
            <a:r>
              <a:rPr lang="zh-CN" altLang="en-US" sz="4400" b="1">
                <a:solidFill>
                  <a:srgbClr val="FF0000"/>
                </a:solidFill>
                <a:latin typeface="+mj-lt"/>
                <a:ea typeface="+mj-ea"/>
                <a:cs typeface="+mj-cs"/>
                <a:sym typeface="+mn-ea"/>
              </a:rPr>
              <a:t>以“和·乐”为中心，彰显专业特色、体现班级精神做好新班级整体规划</a:t>
            </a:r>
            <a:endParaRPr lang="zh-CN" altLang="en-US" sz="4400" b="1">
              <a:solidFill>
                <a:srgbClr val="FF0000"/>
              </a:solidFill>
              <a:latin typeface="+mj-lt"/>
              <a:ea typeface="+mj-ea"/>
              <a:cs typeface="+mj-cs"/>
            </a:endParaRPr>
          </a:p>
          <a:p>
            <a:pPr marL="0" indent="0">
              <a:buNone/>
            </a:pPr>
            <a:endParaRPr lang="zh-CN" altLang="en-US" sz="4400" b="1">
              <a:solidFill>
                <a:srgbClr val="FF0000"/>
              </a:solidFill>
              <a:latin typeface="+mj-lt"/>
              <a:ea typeface="+mj-ea"/>
              <a:cs typeface="+mj-cs"/>
            </a:endParaRPr>
          </a:p>
        </p:txBody>
      </p:sp>
      <p:sp>
        <p:nvSpPr>
          <p:cNvPr id="5" name="文本框 4"/>
          <p:cNvSpPr txBox="1"/>
          <p:nvPr/>
        </p:nvSpPr>
        <p:spPr>
          <a:xfrm>
            <a:off x="520065" y="1784350"/>
            <a:ext cx="11293475" cy="368300"/>
          </a:xfrm>
          <a:prstGeom prst="rect">
            <a:avLst/>
          </a:prstGeom>
          <a:noFill/>
        </p:spPr>
        <p:txBody>
          <a:bodyPr wrap="square" rtlCol="0">
            <a:spAutoFit/>
          </a:bodyPr>
          <a:p>
            <a:r>
              <a:rPr lang="en-US" altLang="zh-CN"/>
              <a:t>1</a:t>
            </a:r>
            <a:endParaRPr lang="en-US" altLang="zh-CN"/>
          </a:p>
        </p:txBody>
      </p:sp>
      <p:sp>
        <p:nvSpPr>
          <p:cNvPr id="100" name="文本框 99"/>
          <p:cNvSpPr txBox="1"/>
          <p:nvPr/>
        </p:nvSpPr>
        <p:spPr>
          <a:xfrm>
            <a:off x="614680" y="1899285"/>
            <a:ext cx="11226800" cy="1920240"/>
          </a:xfrm>
          <a:prstGeom prst="rect">
            <a:avLst/>
          </a:prstGeom>
          <a:noFill/>
          <a:ln w="9525">
            <a:noFill/>
          </a:ln>
        </p:spPr>
        <p:txBody>
          <a:bodyPr wrap="square">
            <a:spAutoFit/>
          </a:bodyPr>
          <a:p>
            <a:pPr marL="0" indent="0" algn="l"/>
            <a:r>
              <a:rPr lang="zh-CN" altLang="en-US" sz="4000" b="0" u="none">
                <a:latin typeface="宋体" panose="02010600030101010101" pitchFamily="2" charset="-122"/>
                <a:ea typeface="宋体" panose="02010600030101010101" pitchFamily="2" charset="-122"/>
                <a:cs typeface="宋体" panose="02010600030101010101" pitchFamily="2" charset="-122"/>
              </a:rPr>
              <a:t>班级文化建设必须要有一个规划：总体目标是什么？怎么实现目标？在班级文化建设初期、中期和后期分别要实现什么目标，该怎么做？</a:t>
            </a:r>
            <a:endParaRPr lang="zh-CN" altLang="en-US" sz="4000"/>
          </a:p>
        </p:txBody>
      </p:sp>
      <p:sp>
        <p:nvSpPr>
          <p:cNvPr id="6" name="文本框 5"/>
          <p:cNvSpPr txBox="1"/>
          <p:nvPr/>
        </p:nvSpPr>
        <p:spPr>
          <a:xfrm>
            <a:off x="417830" y="3949065"/>
            <a:ext cx="11365230" cy="2286000"/>
          </a:xfrm>
          <a:prstGeom prst="rect">
            <a:avLst/>
          </a:prstGeom>
          <a:noFill/>
        </p:spPr>
        <p:txBody>
          <a:bodyPr wrap="square" rtlCol="0">
            <a:spAutoFit/>
          </a:bodyPr>
          <a:p>
            <a:r>
              <a:rPr lang="zh-CN" altLang="en-US" sz="3600" b="1">
                <a:solidFill>
                  <a:srgbClr val="0000FF"/>
                </a:solidFill>
                <a:latin typeface="宋体" panose="02010600030101010101" pitchFamily="2" charset="-122"/>
                <a:ea typeface="宋体" panose="02010600030101010101" pitchFamily="2" charset="-122"/>
                <a:cs typeface="宋体" panose="02010600030101010101" pitchFamily="2" charset="-122"/>
              </a:rPr>
              <a:t>如果你想造一艘船，不要鼓励人们去伐木、去分配工作、去发号施令。你应该做的是，教会人们去渴望大海的宽广无边和高深莫测。</a:t>
            </a:r>
            <a:endParaRPr lang="zh-CN" altLang="en-US" sz="3600" b="1">
              <a:solidFill>
                <a:srgbClr val="0000FF"/>
              </a:solidFill>
              <a:latin typeface="宋体" panose="02010600030101010101" pitchFamily="2" charset="-122"/>
              <a:ea typeface="宋体" panose="02010600030101010101" pitchFamily="2" charset="-122"/>
              <a:cs typeface="宋体" panose="02010600030101010101" pitchFamily="2" charset="-122"/>
            </a:endParaRPr>
          </a:p>
          <a:p>
            <a:r>
              <a:rPr lang="zh-CN" altLang="en-US" sz="3600" b="1">
                <a:solidFill>
                  <a:srgbClr val="0000FF"/>
                </a:solidFill>
                <a:latin typeface="宋体" panose="02010600030101010101" pitchFamily="2" charset="-122"/>
                <a:ea typeface="宋体" panose="02010600030101010101" pitchFamily="2" charset="-122"/>
                <a:cs typeface="宋体" panose="02010600030101010101" pitchFamily="2" charset="-122"/>
              </a:rPr>
              <a:t>——法国飞行家、作家安东尼.德.圣-埃克苏佩里</a:t>
            </a:r>
            <a:endParaRPr lang="zh-CN" altLang="en-US" sz="3600" b="1">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680" y="1929765"/>
            <a:ext cx="6985000" cy="3444240"/>
          </a:xfrm>
          <a:prstGeom prst="rect">
            <a:avLst/>
          </a:prstGeom>
          <a:noFill/>
        </p:spPr>
        <p:txBody>
          <a:bodyPr wrap="square" rtlCol="0">
            <a:spAutoFit/>
          </a:bodyPr>
          <a:p>
            <a:r>
              <a:rPr lang="zh-CN" altLang="en-US" sz="4400" b="1"/>
              <a:t>先要有这么一个规划，然后再根据班级学生专业特点、个人实际与学生共同做出调整，从而形成全班同学的共同愿景</a:t>
            </a:r>
            <a:endParaRPr lang="zh-CN" altLang="en-US" sz="4400" b="1"/>
          </a:p>
        </p:txBody>
      </p:sp>
      <p:pic>
        <p:nvPicPr>
          <p:cNvPr id="3" name="图片 2" descr="t014adf6ebbc602f92e"/>
          <p:cNvPicPr>
            <a:picLocks noChangeAspect="1"/>
          </p:cNvPicPr>
          <p:nvPr/>
        </p:nvPicPr>
        <p:blipFill>
          <a:blip r:embed="rId1"/>
          <a:stretch>
            <a:fillRect/>
          </a:stretch>
        </p:blipFill>
        <p:spPr>
          <a:xfrm>
            <a:off x="7105650" y="882015"/>
            <a:ext cx="4959985" cy="50946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（二）</a:t>
            </a:r>
            <a:r>
              <a:rPr lang="zh-CN" altLang="en-US" b="1"/>
              <a:t>二个层面</a:t>
            </a:r>
            <a:endParaRPr lang="zh-CN" altLang="en-US" b="1"/>
          </a:p>
        </p:txBody>
      </p:sp>
      <p:sp>
        <p:nvSpPr>
          <p:cNvPr id="5" name="文本占位符 4"/>
          <p:cNvSpPr>
            <a:spLocks noGrp="1"/>
          </p:cNvSpPr>
          <p:nvPr>
            <p:ph type="body" idx="1"/>
          </p:nvPr>
        </p:nvSpPr>
        <p:spPr/>
        <p:txBody>
          <a:bodyPr/>
          <a:p>
            <a:pPr algn="ctr"/>
            <a:r>
              <a:rPr lang="zh-CN" altLang="en-US" sz="4000">
                <a:latin typeface="黑体" panose="02010609060101010101" charset="-122"/>
                <a:ea typeface="黑体" panose="02010609060101010101" charset="-122"/>
              </a:rPr>
              <a:t>物质文化</a:t>
            </a:r>
            <a:endParaRPr lang="zh-CN" altLang="en-US" sz="4000">
              <a:latin typeface="黑体" panose="02010609060101010101" charset="-122"/>
              <a:ea typeface="黑体" panose="02010609060101010101" charset="-122"/>
            </a:endParaRPr>
          </a:p>
        </p:txBody>
      </p:sp>
      <p:sp>
        <p:nvSpPr>
          <p:cNvPr id="6" name="内容占位符 5"/>
          <p:cNvSpPr>
            <a:spLocks noGrp="1"/>
          </p:cNvSpPr>
          <p:nvPr>
            <p:ph sz="half" idx="2"/>
          </p:nvPr>
        </p:nvSpPr>
        <p:spPr/>
        <p:txBody>
          <a:bodyPr/>
          <a:p>
            <a:pPr marL="0" indent="0" algn="ctr">
              <a:buNone/>
            </a:pPr>
            <a:endParaRPr lang="zh-CN" altLang="en-US" sz="4400">
              <a:latin typeface="仿宋" panose="02010609060101010101" charset="-122"/>
              <a:ea typeface="仿宋" panose="02010609060101010101" charset="-122"/>
            </a:endParaRPr>
          </a:p>
          <a:p>
            <a:pPr marL="0" indent="0" algn="ctr">
              <a:buNone/>
            </a:pPr>
            <a:r>
              <a:rPr lang="zh-CN" altLang="en-US" sz="4400">
                <a:latin typeface="仿宋" panose="02010609060101010101" charset="-122"/>
                <a:ea typeface="仿宋" panose="02010609060101010101" charset="-122"/>
              </a:rPr>
              <a:t>有物化显现</a:t>
            </a:r>
            <a:endParaRPr lang="zh-CN" altLang="en-US" sz="4400">
              <a:latin typeface="仿宋" panose="02010609060101010101" charset="-122"/>
              <a:ea typeface="仿宋" panose="02010609060101010101" charset="-122"/>
            </a:endParaRPr>
          </a:p>
        </p:txBody>
      </p:sp>
      <p:sp>
        <p:nvSpPr>
          <p:cNvPr id="7" name="文本占位符 6"/>
          <p:cNvSpPr>
            <a:spLocks noGrp="1"/>
          </p:cNvSpPr>
          <p:nvPr>
            <p:ph type="body" sz="quarter" idx="3"/>
          </p:nvPr>
        </p:nvSpPr>
        <p:spPr/>
        <p:txBody>
          <a:bodyPr/>
          <a:p>
            <a:pPr algn="ctr"/>
            <a:r>
              <a:rPr lang="zh-CN" altLang="en-US" sz="4000">
                <a:latin typeface="黑体" panose="02010609060101010101" charset="-122"/>
                <a:ea typeface="黑体" panose="02010609060101010101" charset="-122"/>
              </a:rPr>
              <a:t>精神文化</a:t>
            </a:r>
            <a:endParaRPr lang="zh-CN" altLang="en-US" sz="4000">
              <a:latin typeface="仿宋" panose="02010609060101010101" charset="-122"/>
              <a:ea typeface="仿宋" panose="02010609060101010101" charset="-122"/>
            </a:endParaRPr>
          </a:p>
        </p:txBody>
      </p:sp>
      <p:sp>
        <p:nvSpPr>
          <p:cNvPr id="8" name="内容占位符 7"/>
          <p:cNvSpPr>
            <a:spLocks noGrp="1"/>
          </p:cNvSpPr>
          <p:nvPr>
            <p:ph sz="quarter" idx="4"/>
          </p:nvPr>
        </p:nvSpPr>
        <p:spPr/>
        <p:txBody>
          <a:bodyPr/>
          <a:p>
            <a:pPr marL="0" indent="0" algn="ctr">
              <a:buNone/>
            </a:pPr>
            <a:endParaRPr lang="zh-CN" altLang="en-US" sz="4400">
              <a:latin typeface="仿宋" panose="02010609060101010101" charset="-122"/>
              <a:ea typeface="仿宋" panose="02010609060101010101" charset="-122"/>
            </a:endParaRPr>
          </a:p>
          <a:p>
            <a:pPr marL="0" indent="0" algn="ctr">
              <a:buNone/>
            </a:pPr>
            <a:r>
              <a:rPr lang="zh-CN" altLang="en-US" sz="4400">
                <a:latin typeface="仿宋" panose="02010609060101010101" charset="-122"/>
                <a:ea typeface="仿宋" panose="02010609060101010101" charset="-122"/>
              </a:rPr>
              <a:t>有内涵提升</a:t>
            </a:r>
            <a:endParaRPr lang="zh-CN" altLang="en-US" sz="4400">
              <a:latin typeface="仿宋" panose="02010609060101010101" charset="-122"/>
              <a:ea typeface="仿宋" panose="02010609060101010101" charset="-122"/>
            </a:endParaRPr>
          </a:p>
        </p:txBody>
      </p:sp>
      <p:sp>
        <p:nvSpPr>
          <p:cNvPr id="9" name="椭圆 8"/>
          <p:cNvSpPr/>
          <p:nvPr/>
        </p:nvSpPr>
        <p:spPr>
          <a:xfrm>
            <a:off x="226695" y="4057015"/>
            <a:ext cx="2629535" cy="1810385"/>
          </a:xfrm>
          <a:prstGeom prst="ellipse">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8914765" y="4620895"/>
            <a:ext cx="2614930" cy="1810385"/>
          </a:xfrm>
          <a:prstGeom prst="ellipse">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6179185" y="4620895"/>
            <a:ext cx="2559050" cy="1980565"/>
          </a:xfrm>
          <a:prstGeom prst="ellipse">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2938780" y="4620895"/>
            <a:ext cx="2644775" cy="1810385"/>
          </a:xfrm>
          <a:prstGeom prst="ellipse">
            <a:avLst/>
          </a:prstGeom>
          <a:blipFill rotWithShape="1">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3" name="直接箭头连接符 12"/>
          <p:cNvCxnSpPr/>
          <p:nvPr/>
        </p:nvCxnSpPr>
        <p:spPr>
          <a:xfrm>
            <a:off x="5473065" y="2120265"/>
            <a:ext cx="1626235" cy="1397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a:xfrm>
            <a:off x="160020" y="-29845"/>
            <a:ext cx="11222355" cy="1325880"/>
          </a:xfrm>
        </p:spPr>
        <p:txBody>
          <a:bodyPr>
            <a:normAutofit/>
          </a:bodyPr>
          <a:p>
            <a:r>
              <a:rPr lang="zh-CN" b="1" dirty="0">
                <a:solidFill>
                  <a:srgbClr val="FF0000"/>
                </a:solidFill>
                <a:sym typeface="+mn-ea"/>
              </a:rPr>
              <a:t>班级物质文化建设</a:t>
            </a:r>
            <a:r>
              <a:rPr lang="en-US" altLang="zh-CN" b="1" dirty="0">
                <a:solidFill>
                  <a:srgbClr val="FF0000"/>
                </a:solidFill>
                <a:sym typeface="+mn-ea"/>
              </a:rPr>
              <a:t>——</a:t>
            </a:r>
            <a:r>
              <a:rPr lang="zh-CN" altLang="en-US" b="1" dirty="0">
                <a:solidFill>
                  <a:srgbClr val="FF0000"/>
                </a:solidFill>
                <a:sym typeface="+mn-ea"/>
              </a:rPr>
              <a:t>好的环境造就人</a:t>
            </a:r>
            <a:endParaRPr lang="zh-CN" altLang="en-US" b="1" dirty="0">
              <a:solidFill>
                <a:srgbClr val="FF0000"/>
              </a:solidFill>
              <a:sym typeface="+mn-ea"/>
            </a:endParaRPr>
          </a:p>
        </p:txBody>
      </p:sp>
      <p:pic>
        <p:nvPicPr>
          <p:cNvPr id="9" name="内容占位符 8" descr="图片7"/>
          <p:cNvPicPr>
            <a:picLocks noChangeAspect="1"/>
          </p:cNvPicPr>
          <p:nvPr>
            <p:ph idx="1"/>
          </p:nvPr>
        </p:nvPicPr>
        <p:blipFill>
          <a:blip r:embed="rId1"/>
          <a:stretch>
            <a:fillRect/>
          </a:stretch>
        </p:blipFill>
        <p:spPr>
          <a:xfrm>
            <a:off x="160020" y="1104265"/>
            <a:ext cx="7880985" cy="5553075"/>
          </a:xfrm>
          <a:prstGeom prst="rect">
            <a:avLst/>
          </a:prstGeom>
        </p:spPr>
      </p:pic>
      <p:pic>
        <p:nvPicPr>
          <p:cNvPr id="11" name="图片 10" descr="航空141班后墙整体效果图"/>
          <p:cNvPicPr>
            <a:picLocks noChangeAspect="1"/>
          </p:cNvPicPr>
          <p:nvPr/>
        </p:nvPicPr>
        <p:blipFill>
          <a:blip r:embed="rId2"/>
          <a:stretch>
            <a:fillRect/>
          </a:stretch>
        </p:blipFill>
        <p:spPr>
          <a:xfrm>
            <a:off x="1176020" y="1058545"/>
            <a:ext cx="8495665" cy="5644515"/>
          </a:xfrm>
          <a:prstGeom prst="rect">
            <a:avLst/>
          </a:prstGeom>
        </p:spPr>
      </p:pic>
      <p:pic>
        <p:nvPicPr>
          <p:cNvPr id="12" name="图片 11" descr="酒店141班后墙整体效果"/>
          <p:cNvPicPr>
            <a:picLocks noChangeAspect="1"/>
          </p:cNvPicPr>
          <p:nvPr/>
        </p:nvPicPr>
        <p:blipFill>
          <a:blip r:embed="rId3"/>
          <a:stretch>
            <a:fillRect/>
          </a:stretch>
        </p:blipFill>
        <p:spPr>
          <a:xfrm>
            <a:off x="2632075" y="1015365"/>
            <a:ext cx="8114030" cy="5641975"/>
          </a:xfrm>
          <a:prstGeom prst="rect">
            <a:avLst/>
          </a:prstGeom>
        </p:spPr>
      </p:pic>
      <p:pic>
        <p:nvPicPr>
          <p:cNvPr id="13" name="图片 12" descr="酒店133班 (5)"/>
          <p:cNvPicPr>
            <a:picLocks noChangeAspect="1"/>
          </p:cNvPicPr>
          <p:nvPr/>
        </p:nvPicPr>
        <p:blipFill>
          <a:blip r:embed="rId4"/>
          <a:stretch>
            <a:fillRect/>
          </a:stretch>
        </p:blipFill>
        <p:spPr>
          <a:xfrm>
            <a:off x="3724275" y="1015365"/>
            <a:ext cx="8573135" cy="5641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五边形 7"/>
          <p:cNvSpPr/>
          <p:nvPr/>
        </p:nvSpPr>
        <p:spPr>
          <a:xfrm rot="16200000">
            <a:off x="10293806" y="-208394"/>
            <a:ext cx="1245054" cy="1665409"/>
          </a:xfrm>
          <a:prstGeom prst="homePlate">
            <a:avLst>
              <a:gd name="adj" fmla="val 0"/>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燕尾形 8"/>
          <p:cNvSpPr/>
          <p:nvPr/>
        </p:nvSpPr>
        <p:spPr>
          <a:xfrm rot="16200000">
            <a:off x="10697891" y="412919"/>
            <a:ext cx="436881" cy="1665409"/>
          </a:xfrm>
          <a:prstGeom prst="chevron">
            <a:avLst>
              <a:gd name="adj" fmla="val 34776"/>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G:\PPT用\会展151班级文化资料\会展151班级文化资料\03课室墙面VI—班训和公告栏.jpg"/>
          <p:cNvPicPr>
            <a:picLocks noChangeAspect="1" noChangeArrowheads="1"/>
          </p:cNvPicPr>
          <p:nvPr/>
        </p:nvPicPr>
        <p:blipFill>
          <a:blip r:embed="rId1" cstate="print"/>
          <a:srcRect/>
          <a:stretch>
            <a:fillRect/>
          </a:stretch>
        </p:blipFill>
        <p:spPr bwMode="auto">
          <a:xfrm>
            <a:off x="1058064" y="1557767"/>
            <a:ext cx="8132668" cy="4574626"/>
          </a:xfrm>
          <a:prstGeom prst="rect">
            <a:avLst/>
          </a:prstGeom>
          <a:noFill/>
        </p:spPr>
      </p:pic>
      <p:sp>
        <p:nvSpPr>
          <p:cNvPr id="4" name="Text Box 3"/>
          <p:cNvSpPr txBox="1">
            <a:spLocks noChangeArrowheads="1"/>
          </p:cNvSpPr>
          <p:nvPr/>
        </p:nvSpPr>
        <p:spPr bwMode="auto">
          <a:xfrm>
            <a:off x="1058064" y="838062"/>
            <a:ext cx="8996314" cy="983615"/>
          </a:xfrm>
          <a:prstGeom prst="rect">
            <a:avLst/>
          </a:prstGeom>
          <a:noFill/>
          <a:ln w="9525">
            <a:noFill/>
            <a:miter lim="800000"/>
          </a:ln>
          <a:effectLst/>
        </p:spPr>
        <p:txBody>
          <a:bodyPr wrap="square">
            <a:spAutoFit/>
          </a:bodyPr>
          <a:lstStyle/>
          <a:p>
            <a:r>
              <a:rPr lang="zh-CN" altLang="en-US" sz="3600" b="1" dirty="0" smtClean="0">
                <a:solidFill>
                  <a:srgbClr val="FF0000"/>
                </a:solidFill>
                <a:latin typeface="微软雅黑" panose="020B0503020204020204" charset="-122"/>
                <a:ea typeface="微软雅黑" panose="020B0503020204020204" charset="-122"/>
              </a:rPr>
              <a:t>重视教室的卫生</a:t>
            </a:r>
            <a:endParaRPr lang="zh-CN" altLang="en-US" sz="3600" b="1" dirty="0" smtClean="0">
              <a:solidFill>
                <a:srgbClr val="FF0000"/>
              </a:solidFill>
              <a:latin typeface="微软雅黑" panose="020B0503020204020204" charset="-122"/>
              <a:ea typeface="微软雅黑" panose="020B0503020204020204" charset="-122"/>
            </a:endParaRPr>
          </a:p>
          <a:p>
            <a:pPr>
              <a:buFont typeface="Arial" panose="020B0604020202020204" pitchFamily="34" charset="0"/>
              <a:buNone/>
            </a:pPr>
            <a:endParaRPr lang="zh-CN" altLang="en-US" sz="2000" b="1" dirty="0">
              <a:solidFill>
                <a:srgbClr val="3B79CE"/>
              </a:solidFill>
              <a:latin typeface="微软雅黑" panose="020B0503020204020204" charset="-122"/>
              <a:ea typeface="微软雅黑" panose="020B0503020204020204" charset="-122"/>
            </a:endParaRPr>
          </a:p>
        </p:txBody>
      </p:sp>
      <p:sp>
        <p:nvSpPr>
          <p:cNvPr id="5" name="矩形 4"/>
          <p:cNvSpPr/>
          <p:nvPr/>
        </p:nvSpPr>
        <p:spPr>
          <a:xfrm>
            <a:off x="10270290" y="326721"/>
            <a:ext cx="1367440" cy="1027430"/>
          </a:xfrm>
          <a:prstGeom prst="rect">
            <a:avLst/>
          </a:prstGeom>
        </p:spPr>
        <p:txBody>
          <a:bodyPr wrap="square">
            <a:spAutoFit/>
          </a:bodyPr>
          <a:lstStyle/>
          <a:p>
            <a:pPr algn="dist"/>
            <a:r>
              <a:rPr lang="zh-CN" altLang="en-US" sz="2000" b="1" dirty="0" smtClean="0">
                <a:solidFill>
                  <a:srgbClr val="F6F6F6"/>
                </a:solidFill>
                <a:latin typeface="微软雅黑" panose="020B0503020204020204" charset="-122"/>
                <a:ea typeface="微软雅黑" panose="020B0503020204020204" charset="-122"/>
              </a:rPr>
              <a:t>班级环境文化建设</a:t>
            </a:r>
            <a:endParaRPr lang="zh-CN" altLang="en-US" sz="2800" b="1" dirty="0" smtClean="0">
              <a:solidFill>
                <a:srgbClr val="F6F6F6"/>
              </a:solidFill>
              <a:latin typeface="微软雅黑" panose="020B0503020204020204" charset="-122"/>
              <a:ea typeface="微软雅黑" panose="020B0503020204020204" charset="-122"/>
            </a:endParaRPr>
          </a:p>
          <a:p>
            <a:pPr algn="ctr"/>
            <a:endParaRPr lang="zh-CN" altLang="en-US" sz="2000" b="1" dirty="0">
              <a:solidFill>
                <a:srgbClr val="F6F6F6"/>
              </a:solidFill>
            </a:endParaRPr>
          </a:p>
        </p:txBody>
      </p:sp>
      <p:sp>
        <p:nvSpPr>
          <p:cNvPr id="49" name="五边形 48"/>
          <p:cNvSpPr/>
          <p:nvPr/>
        </p:nvSpPr>
        <p:spPr>
          <a:xfrm flipH="1">
            <a:off x="9190732" y="1629737"/>
            <a:ext cx="2590939" cy="1367440"/>
          </a:xfrm>
          <a:prstGeom prst="homePlate">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charset="-122"/>
                <a:ea typeface="微软雅黑" panose="020B0503020204020204" charset="-122"/>
              </a:rPr>
              <a:t>用整洁明亮的教室迎接新生入学，给其留下美好的第一印象。</a:t>
            </a:r>
            <a:endParaRPr lang="zh-CN" altLang="en-US" dirty="0"/>
          </a:p>
        </p:txBody>
      </p:sp>
      <p:sp>
        <p:nvSpPr>
          <p:cNvPr id="50" name="五边形 49"/>
          <p:cNvSpPr/>
          <p:nvPr/>
        </p:nvSpPr>
        <p:spPr>
          <a:xfrm flipH="1">
            <a:off x="9190732" y="3141118"/>
            <a:ext cx="2590939" cy="1367440"/>
          </a:xfrm>
          <a:prstGeom prst="homePlate">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chemeClr val="bg1"/>
                </a:solidFill>
                <a:latin typeface="微软雅黑" panose="020B0503020204020204" charset="-122"/>
                <a:ea typeface="微软雅黑" panose="020B0503020204020204" charset="-122"/>
              </a:rPr>
              <a:t>干净的教室不是打扫出来的，是维持出来的。</a:t>
            </a:r>
            <a:endParaRPr lang="zh-CN" altLang="en-US" dirty="0"/>
          </a:p>
        </p:txBody>
      </p:sp>
      <p:sp>
        <p:nvSpPr>
          <p:cNvPr id="51" name="五边形 50"/>
          <p:cNvSpPr/>
          <p:nvPr/>
        </p:nvSpPr>
        <p:spPr>
          <a:xfrm flipH="1">
            <a:off x="9190732" y="4652499"/>
            <a:ext cx="2590939" cy="1367440"/>
          </a:xfrm>
          <a:prstGeom prst="homePlate">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chemeClr val="bg1"/>
                </a:solidFill>
                <a:latin typeface="微软雅黑" panose="020B0503020204020204" charset="-122"/>
                <a:ea typeface="微软雅黑" panose="020B0503020204020204" charset="-122"/>
              </a:rPr>
              <a:t>     教室就是我的家</a:t>
            </a:r>
            <a:endParaRPr lang="en-US" altLang="zh-CN" b="1" dirty="0" smtClean="0">
              <a:solidFill>
                <a:schemeClr val="bg1"/>
              </a:solidFill>
              <a:latin typeface="微软雅黑" panose="020B0503020204020204" charset="-122"/>
              <a:ea typeface="微软雅黑" panose="020B0503020204020204" charset="-122"/>
            </a:endParaRPr>
          </a:p>
          <a:p>
            <a:r>
              <a:rPr lang="en-US" altLang="zh-CN" b="1" dirty="0" smtClean="0">
                <a:solidFill>
                  <a:schemeClr val="bg1"/>
                </a:solidFill>
                <a:latin typeface="微软雅黑" panose="020B0503020204020204" charset="-122"/>
                <a:ea typeface="微软雅黑" panose="020B0503020204020204" charset="-122"/>
              </a:rPr>
              <a:t> ——</a:t>
            </a:r>
            <a:r>
              <a:rPr lang="zh-CN" altLang="en-US" b="1" dirty="0" smtClean="0">
                <a:solidFill>
                  <a:schemeClr val="bg1"/>
                </a:solidFill>
                <a:latin typeface="微软雅黑" panose="020B0503020204020204" charset="-122"/>
                <a:ea typeface="微软雅黑" panose="020B0503020204020204" charset="-122"/>
              </a:rPr>
              <a:t>培养学生主人   </a:t>
            </a:r>
            <a:endParaRPr lang="en-US" altLang="zh-CN" b="1" dirty="0" smtClean="0">
              <a:solidFill>
                <a:schemeClr val="bg1"/>
              </a:solidFill>
              <a:latin typeface="微软雅黑" panose="020B0503020204020204" charset="-122"/>
              <a:ea typeface="微软雅黑" panose="020B0503020204020204" charset="-122"/>
            </a:endParaRPr>
          </a:p>
          <a:p>
            <a:r>
              <a:rPr lang="en-US" altLang="zh-CN" b="1" dirty="0" smtClean="0">
                <a:solidFill>
                  <a:schemeClr val="bg1"/>
                </a:solidFill>
                <a:latin typeface="微软雅黑" panose="020B0503020204020204" charset="-122"/>
                <a:ea typeface="微软雅黑" panose="020B0503020204020204" charset="-122"/>
              </a:rPr>
              <a:t> </a:t>
            </a:r>
            <a:r>
              <a:rPr lang="zh-CN" altLang="en-US" b="1" dirty="0" smtClean="0">
                <a:solidFill>
                  <a:schemeClr val="bg1"/>
                </a:solidFill>
                <a:latin typeface="微软雅黑" panose="020B0503020204020204" charset="-122"/>
                <a:ea typeface="微软雅黑" panose="020B0503020204020204" charset="-122"/>
              </a:rPr>
              <a:t>翁的责任感。</a:t>
            </a:r>
            <a:endParaRPr lang="en-US" altLang="zh-CN" b="1" dirty="0" smtClean="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2738</Words>
  <Application>WPS 演示</Application>
  <PresentationFormat>宽屏</PresentationFormat>
  <Paragraphs>218</Paragraphs>
  <Slides>34</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34</vt:i4>
      </vt:variant>
    </vt:vector>
  </HeadingPairs>
  <TitlesOfParts>
    <vt:vector size="44" baseType="lpstr">
      <vt:lpstr>Arial</vt:lpstr>
      <vt:lpstr>宋体</vt:lpstr>
      <vt:lpstr>Wingdings</vt:lpstr>
      <vt:lpstr>楷体</vt:lpstr>
      <vt:lpstr>微软雅黑</vt:lpstr>
      <vt:lpstr>黑体</vt:lpstr>
      <vt:lpstr>仿宋</vt:lpstr>
      <vt:lpstr>Calibri Light</vt:lpstr>
      <vt:lpstr>Calibri</vt:lpstr>
      <vt:lpstr>Office 主题</vt:lpstr>
      <vt:lpstr>       珠海市第一中等职业学校</vt:lpstr>
      <vt:lpstr>PowerPoint 演示文稿</vt:lpstr>
      <vt:lpstr>PowerPoint 演示文稿</vt:lpstr>
      <vt:lpstr>珠海一职和乐班级文化建设汇报</vt:lpstr>
      <vt:lpstr>PowerPoint 演示文稿</vt:lpstr>
      <vt:lpstr>PowerPoint 演示文稿</vt:lpstr>
      <vt:lpstr>（二）二个层面</vt:lpstr>
      <vt:lpstr>班级物质文化建设——好的环境造就人</vt:lpstr>
      <vt:lpstr>PowerPoint 演示文稿</vt:lpstr>
      <vt:lpstr>       各班级结合本专业特点、班级特点，挖掘主题文化。</vt:lpstr>
      <vt:lpstr>      各班级结合本专业特点、班级特点，挖掘主题文化。</vt:lpstr>
      <vt:lpstr>PowerPoint 演示文稿</vt:lpstr>
      <vt:lpstr>PowerPoint 演示文稿</vt:lpstr>
      <vt:lpstr>PowerPoint 演示文稿</vt:lpstr>
      <vt:lpstr>PowerPoint 演示文稿</vt:lpstr>
      <vt:lpstr>PowerPoint 演示文稿</vt:lpstr>
      <vt:lpstr>PowerPoint 演示文稿</vt:lpstr>
      <vt:lpstr>班级日常公约</vt:lpstr>
      <vt:lpstr>PowerPoint 演示文稿</vt:lpstr>
      <vt:lpstr>PowerPoint 演示文稿</vt:lpstr>
      <vt:lpstr>PowerPoint 演示文稿</vt:lpstr>
      <vt:lpstr>PowerPoint 演示文稿</vt:lpstr>
      <vt:lpstr>PowerPoint 演示文稿</vt:lpstr>
      <vt:lpstr>各班级结合本专业特点、班级特点，挖掘主题文化。</vt:lpstr>
      <vt:lpstr>各班级结合本专业特点、班级特点，挖掘主题文化。</vt:lpstr>
      <vt:lpstr>PowerPoint 演示文稿</vt:lpstr>
      <vt:lpstr>PowerPoint 演示文稿</vt:lpstr>
      <vt:lpstr>PowerPoint 演示文稿</vt:lpstr>
      <vt:lpstr>PowerPoint 演示文稿</vt:lpstr>
      <vt:lpstr>PowerPoint 演示文稿</vt:lpstr>
      <vt:lpstr>实现三个目标：——行、知、悟</vt:lpstr>
      <vt:lpstr>实现三个目标：——行、知、悟</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Lenovo</cp:lastModifiedBy>
  <cp:revision>9</cp:revision>
  <dcterms:created xsi:type="dcterms:W3CDTF">2015-05-05T08:02:00Z</dcterms:created>
  <dcterms:modified xsi:type="dcterms:W3CDTF">2016-11-18T00:57:16Z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